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0.gif"/><Relationship Id="rId2" Type="http://schemas.openxmlformats.org/officeDocument/2006/relationships/image" Target="../media/image03.gif"/><Relationship Id="rId3" Type="http://schemas.openxmlformats.org/officeDocument/2006/relationships/image" Target="../media/image02.png"/><Relationship Id="rId4" Type="http://schemas.openxmlformats.org/officeDocument/2006/relationships/image" Target="../media/image01.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1.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docs.google.com/document/d/1EPNCdh73qDJnAHlVlmrrpdMQqAbcclvty65sZW61XnM/e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8" y="1842766"/>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CO</a:t>
            </a:r>
            <a:r>
              <a:rPr lang="es-ES" sz="3959"/>
              <a:t>MITÉ</a:t>
            </a:r>
            <a:r>
              <a:rPr b="0" i="0" lang="es-ES" sz="3959" u="none" cap="none" strike="noStrike">
                <a:solidFill>
                  <a:schemeClr val="dk1"/>
                </a:solidFill>
                <a:latin typeface="Arial"/>
                <a:ea typeface="Arial"/>
                <a:cs typeface="Arial"/>
                <a:sym typeface="Arial"/>
              </a:rPr>
              <a:t>S</a:t>
            </a:r>
          </a:p>
          <a:p>
            <a:pPr indent="0" lvl="0" marL="0" marR="0" rtl="0" algn="ctr">
              <a:spcBef>
                <a:spcPts val="0"/>
              </a:spcBef>
              <a:buClr>
                <a:schemeClr val="dk1"/>
              </a:buClr>
              <a:buSzPct val="25000"/>
              <a:buFont typeface="Arial"/>
              <a:buNone/>
            </a:pPr>
            <a:r>
              <a:rPr lang="es-ES" sz="3959"/>
              <a:t>Promoviendo una participación activa en la toma de decisiones a través de los grupos de trabajo </a:t>
            </a:r>
            <a:br>
              <a:rPr b="0" i="0" lang="es-ES" sz="3959" u="none" cap="none" strike="noStrike">
                <a:solidFill>
                  <a:schemeClr val="dk1"/>
                </a:solidFill>
                <a:latin typeface="Arial"/>
                <a:ea typeface="Arial"/>
                <a:cs typeface="Arial"/>
                <a:sym typeface="Arial"/>
              </a:rPr>
            </a:br>
          </a:p>
        </p:txBody>
      </p:sp>
      <p:sp>
        <p:nvSpPr>
          <p:cNvPr id="92" name="Shape 92"/>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93" name="Shape 93"/>
          <p:cNvSpPr txBox="1"/>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P</a:t>
            </a:r>
            <a:r>
              <a:rPr lang="es-ES" sz="3200"/>
              <a:t>ropósito</a:t>
            </a:r>
            <a:br>
              <a:rPr b="0" i="0" lang="es-E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141996" y="2348565"/>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25000"/>
              <a:buFont typeface="Arial"/>
              <a:buNone/>
            </a:pPr>
            <a:r>
              <a:rPr lang="es-ES" sz="2800"/>
              <a:t>Favorecer las competencias transversales como la Prevención de Riesgos Laborales, Medioambiente, Imagen y Comunicación y Coexistencia realizando grupos de trabajo.</a:t>
            </a:r>
          </a:p>
          <a:p>
            <a:pPr indent="0" lvl="0" marL="0" marR="0" rtl="0" algn="just">
              <a:spcBef>
                <a:spcPts val="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Obje</a:t>
            </a:r>
            <a:r>
              <a:rPr lang="es-ES" sz="3200"/>
              <a:t>ti</a:t>
            </a:r>
            <a:r>
              <a:rPr b="0" i="0" lang="es-ES" sz="3200" u="none" cap="none" strike="noStrike">
                <a:solidFill>
                  <a:schemeClr val="dk1"/>
                </a:solidFill>
                <a:latin typeface="Arial"/>
                <a:ea typeface="Arial"/>
                <a:cs typeface="Arial"/>
                <a:sym typeface="Arial"/>
              </a:rPr>
              <a:t>v</a:t>
            </a:r>
            <a:r>
              <a:rPr lang="es-ES" sz="3200"/>
              <a:t>o</a:t>
            </a:r>
            <a:r>
              <a:rPr b="0" i="0" lang="es-ES" sz="3200" u="none" cap="none" strike="noStrike">
                <a:solidFill>
                  <a:schemeClr val="dk1"/>
                </a:solidFill>
                <a:latin typeface="Arial"/>
                <a:ea typeface="Arial"/>
                <a:cs typeface="Arial"/>
                <a:sym typeface="Arial"/>
              </a:rPr>
              <a:t>s</a:t>
            </a:r>
            <a:br>
              <a:rPr b="0" i="0" lang="es-E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Los alumnos son parte activa en la toma de decisiones del centro, asi como de sus mejoras a través de la formulación de grupos de trabajo.</a:t>
            </a:r>
          </a:p>
          <a:p>
            <a:pPr indent="0" lvl="0" marL="0" marR="0" rtl="0" algn="l">
              <a:spcBef>
                <a:spcPts val="560"/>
              </a:spcBef>
              <a:buClr>
                <a:srgbClr val="888888"/>
              </a:buClr>
              <a:buSzPct val="100000"/>
              <a:buFont typeface="Arial"/>
              <a:buChar char="•"/>
            </a:pPr>
            <a:r>
              <a:rPr lang="es-ES" sz="2800"/>
              <a:t>Asegurar la transferencia de conocimiento relativo a las competecias transversales; como “learning by doing”</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Compos</a:t>
            </a:r>
            <a:r>
              <a:rPr lang="es-ES" sz="3200"/>
              <a:t>ic</a:t>
            </a:r>
            <a:r>
              <a:rPr b="0" i="0" lang="es-ES" sz="3200" u="none" cap="none" strike="noStrike">
                <a:solidFill>
                  <a:schemeClr val="dk1"/>
                </a:solidFill>
                <a:latin typeface="Arial"/>
                <a:ea typeface="Arial"/>
                <a:cs typeface="Arial"/>
                <a:sym typeface="Arial"/>
              </a:rPr>
              <a:t>i</a:t>
            </a:r>
            <a:r>
              <a:rPr lang="es-ES" sz="3200"/>
              <a:t>ó</a:t>
            </a:r>
            <a:r>
              <a:rPr b="0" i="0" lang="es-ES" sz="3200" u="none" cap="none" strike="noStrike">
                <a:solidFill>
                  <a:schemeClr val="dk1"/>
                </a:solidFill>
                <a:latin typeface="Arial"/>
                <a:ea typeface="Arial"/>
                <a:cs typeface="Arial"/>
                <a:sym typeface="Arial"/>
              </a:rPr>
              <a:t>n</a:t>
            </a:r>
            <a:br>
              <a:rPr b="0" i="0" lang="es-E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2156058"/>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Hay 4 comités (grupos de trabajo): Prevención de Riesgos Laborales, Imagen y Comunicación y Coexistencia.</a:t>
            </a:r>
          </a:p>
          <a:p>
            <a:pPr indent="0" lvl="0" marL="0" marR="0" rtl="0" algn="l">
              <a:spcBef>
                <a:spcPts val="0"/>
              </a:spcBef>
              <a:buClr>
                <a:srgbClr val="888888"/>
              </a:buClr>
              <a:buSzPct val="100000"/>
              <a:buFont typeface="Arial"/>
              <a:buChar char="•"/>
            </a:pPr>
            <a:r>
              <a:rPr lang="es-ES" sz="2800"/>
              <a:t>Cada comité consiste en:</a:t>
            </a:r>
          </a:p>
          <a:p>
            <a:pPr indent="-406400" lvl="0" marL="457200" marR="0" rtl="0" algn="l">
              <a:spcBef>
                <a:spcPts val="560"/>
              </a:spcBef>
              <a:buClr>
                <a:srgbClr val="888888"/>
              </a:buClr>
              <a:buSzPct val="100000"/>
              <a:buFont typeface="Arial"/>
              <a:buChar char="-"/>
            </a:pPr>
            <a:r>
              <a:rPr lang="es-ES" sz="2800"/>
              <a:t>12 estudiantes: seis de primero y seis de segundo.</a:t>
            </a:r>
            <a:r>
              <a:rPr b="0" i="0" lang="es-ES" sz="2800" u="none" cap="none" strike="noStrike">
                <a:solidFill>
                  <a:srgbClr val="888888"/>
                </a:solidFill>
                <a:latin typeface="Arial"/>
                <a:ea typeface="Arial"/>
                <a:cs typeface="Arial"/>
                <a:sym typeface="Arial"/>
              </a:rPr>
              <a:t> </a:t>
            </a:r>
          </a:p>
          <a:p>
            <a:pPr indent="0" lvl="1" marL="0" marR="0" rtl="0" algn="l">
              <a:spcBef>
                <a:spcPts val="560"/>
              </a:spcBef>
              <a:buClr>
                <a:srgbClr val="888888"/>
              </a:buClr>
              <a:buSzPct val="25000"/>
              <a:buFont typeface="Arial"/>
              <a:buNone/>
            </a:pPr>
            <a:r>
              <a:rPr b="0" i="0" lang="es-ES" sz="2800" u="none" cap="none" strike="noStrike">
                <a:solidFill>
                  <a:srgbClr val="888888"/>
                </a:solidFill>
                <a:latin typeface="Arial"/>
                <a:ea typeface="Arial"/>
                <a:cs typeface="Arial"/>
                <a:sym typeface="Arial"/>
              </a:rPr>
              <a:t>- Dos profeso</a:t>
            </a:r>
            <a:r>
              <a:rPr lang="es-ES"/>
              <a:t>res: Un profesor de primero y un profesor de segundo</a:t>
            </a:r>
            <a:r>
              <a:rPr b="0" i="0" lang="es-ES" sz="2800" u="none" cap="none" strike="noStrike">
                <a:solidFill>
                  <a:srgbClr val="888888"/>
                </a:solidFill>
                <a:latin typeface="Arial"/>
                <a:ea typeface="Arial"/>
                <a:cs typeface="Arial"/>
                <a:sym typeface="Arial"/>
              </a:rPr>
              <a:t> </a:t>
            </a:r>
          </a:p>
          <a:p>
            <a:pPr indent="0" lvl="1" marL="0" marR="0" rtl="0" algn="l">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Organiza</a:t>
            </a:r>
            <a:r>
              <a:rPr lang="es-ES" sz="3200"/>
              <a:t>ció</a:t>
            </a:r>
            <a:r>
              <a:rPr b="0" i="0" lang="es-ES" sz="3200" u="none" cap="none" strike="noStrike">
                <a:solidFill>
                  <a:schemeClr val="dk1"/>
                </a:solidFill>
                <a:latin typeface="Arial"/>
                <a:ea typeface="Arial"/>
                <a:cs typeface="Arial"/>
                <a:sym typeface="Arial"/>
              </a:rPr>
              <a:t>n</a:t>
            </a:r>
            <a:br>
              <a:rPr b="0" i="0" lang="es-ES" sz="3200" u="none" cap="none" strike="noStrike">
                <a:solidFill>
                  <a:schemeClr val="dk1"/>
                </a:solidFill>
                <a:latin typeface="Arial"/>
                <a:ea typeface="Arial"/>
                <a:cs typeface="Arial"/>
                <a:sym typeface="Arial"/>
              </a:rPr>
            </a:br>
          </a:p>
        </p:txBody>
      </p:sp>
      <p:sp>
        <p:nvSpPr>
          <p:cNvPr id="120" name="Shape 120"/>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lang="es-ES" sz="2800"/>
              <a:t>Cada comité se reúne semanalmente durante una hora</a:t>
            </a:r>
          </a:p>
          <a:p>
            <a:pPr indent="0" lvl="0" marL="0" marR="0" rtl="0" algn="just">
              <a:spcBef>
                <a:spcPts val="0"/>
              </a:spcBef>
              <a:buClr>
                <a:srgbClr val="888888"/>
              </a:buClr>
              <a:buSzPct val="100000"/>
              <a:buFont typeface="Arial"/>
              <a:buChar char="•"/>
            </a:pPr>
            <a:r>
              <a:rPr lang="es-ES" sz="2800"/>
              <a:t>Los representantes son seleccionados en cada grupo a través de una votación, después de la realización de las dinámicas (</a:t>
            </a:r>
            <a:r>
              <a:rPr b="1" i="1" lang="es-ES" sz="2800" u="sng" cap="none" strike="noStrike">
                <a:solidFill>
                  <a:schemeClr val="hlink"/>
                </a:solidFill>
                <a:latin typeface="Arial"/>
                <a:ea typeface="Arial"/>
                <a:cs typeface="Arial"/>
                <a:sym typeface="Arial"/>
                <a:hlinkClick r:id="rId3"/>
              </a:rPr>
              <a:t>dynamics</a:t>
            </a:r>
            <a:r>
              <a:rPr lang="es-ES" sz="2800"/>
              <a:t>) para</a:t>
            </a:r>
            <a:r>
              <a:rPr lang="es-ES" sz="2800">
                <a:solidFill>
                  <a:srgbClr val="FF0000"/>
                </a:solidFill>
              </a:rPr>
              <a:t> </a:t>
            </a:r>
            <a:r>
              <a:rPr lang="es-ES" sz="2800"/>
              <a:t>determinar los puntos fuertes de cada persona dentro del grupo.</a:t>
            </a:r>
          </a:p>
        </p:txBody>
      </p:sp>
      <p:sp>
        <p:nvSpPr>
          <p:cNvPr id="121" name="Shape 12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a:t>
            </a:r>
            <a:r>
              <a:rPr lang="es-ES" sz="3200"/>
              <a:t>iones</a:t>
            </a:r>
            <a:r>
              <a:rPr b="0" i="0" lang="es-ES" sz="3200" u="none" cap="none" strike="noStrike">
                <a:solidFill>
                  <a:schemeClr val="dk1"/>
                </a:solidFill>
                <a:latin typeface="Arial"/>
                <a:ea typeface="Arial"/>
                <a:cs typeface="Arial"/>
                <a:sym typeface="Arial"/>
              </a:rPr>
              <a:t> (1/2)</a:t>
            </a:r>
            <a:br>
              <a:rPr b="0" i="0" lang="es-ES" sz="3200" u="none" cap="none" strike="noStrike">
                <a:solidFill>
                  <a:schemeClr val="dk1"/>
                </a:solidFill>
                <a:latin typeface="Arial"/>
                <a:ea typeface="Arial"/>
                <a:cs typeface="Arial"/>
                <a:sym typeface="Arial"/>
              </a:rPr>
            </a:br>
          </a:p>
        </p:txBody>
      </p:sp>
      <p:sp>
        <p:nvSpPr>
          <p:cNvPr id="127" name="Shape 127"/>
          <p:cNvSpPr txBox="1"/>
          <p:nvPr>
            <p:ph idx="1" type="subTitle"/>
          </p:nvPr>
        </p:nvSpPr>
        <p:spPr>
          <a:xfrm>
            <a:off x="1141996" y="2095940"/>
            <a:ext cx="6750600" cy="1520700"/>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Convocatoria a las reuniones semanales</a:t>
            </a:r>
          </a:p>
          <a:p>
            <a:pPr indent="0" lvl="0" marL="0" marR="0" rtl="0" algn="l">
              <a:spcBef>
                <a:spcPts val="0"/>
              </a:spcBef>
              <a:buClr>
                <a:srgbClr val="888888"/>
              </a:buClr>
              <a:buSzPct val="100000"/>
              <a:buFont typeface="Arial"/>
              <a:buChar char="•"/>
            </a:pPr>
            <a:r>
              <a:rPr lang="es-ES" sz="2800"/>
              <a:t>Llevar a caba la vigilancia sobre seguridad, reciclaje imagen y coexistencia</a:t>
            </a:r>
          </a:p>
          <a:p>
            <a:pPr indent="0" lvl="0" marL="0" marR="0" rtl="0" algn="l">
              <a:spcBef>
                <a:spcPts val="560"/>
              </a:spcBef>
              <a:buClr>
                <a:srgbClr val="888888"/>
              </a:buClr>
              <a:buSzPct val="100000"/>
              <a:buFont typeface="Arial"/>
              <a:buChar char="•"/>
            </a:pPr>
            <a:r>
              <a:rPr lang="es-ES" sz="2800"/>
              <a:t>Identificar las áreas de mejora y priorizarlas.</a:t>
            </a:r>
          </a:p>
          <a:p>
            <a:pPr indent="0" lvl="0" marL="0" marR="0" rtl="0" algn="l">
              <a:spcBef>
                <a:spcPts val="560"/>
              </a:spcBef>
              <a:buClr>
                <a:srgbClr val="888888"/>
              </a:buClr>
              <a:buSzPct val="100000"/>
              <a:buFont typeface="Arial"/>
              <a:buChar char="•"/>
            </a:pPr>
            <a:r>
              <a:rPr lang="es-ES" sz="2800"/>
              <a:t>Elaborar un plan de actuación</a:t>
            </a:r>
          </a:p>
          <a:p>
            <a:pPr indent="0" lvl="0" marL="0" marR="0" rtl="0" algn="l">
              <a:spcBef>
                <a:spcPts val="560"/>
              </a:spcBef>
              <a:buClr>
                <a:srgbClr val="888888"/>
              </a:buClr>
              <a:buSzPct val="100000"/>
              <a:buFont typeface="Arial"/>
              <a:buChar char="•"/>
            </a:pPr>
            <a:r>
              <a:rPr lang="es-ES" sz="2800"/>
              <a:t>Gestión de la implementación de medidas de mejora</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28" name="Shape 128"/>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a:t>
            </a:r>
            <a:r>
              <a:rPr lang="es-ES" sz="3200"/>
              <a:t>io</a:t>
            </a:r>
            <a:r>
              <a:rPr b="0" i="0" lang="es-ES" sz="3200" u="none" cap="none" strike="noStrike">
                <a:solidFill>
                  <a:schemeClr val="dk1"/>
                </a:solidFill>
                <a:latin typeface="Arial"/>
                <a:ea typeface="Arial"/>
                <a:cs typeface="Arial"/>
                <a:sym typeface="Arial"/>
              </a:rPr>
              <a:t>nes (2/2)</a:t>
            </a:r>
            <a:br>
              <a:rPr b="0" i="0" lang="es-ES" sz="3200" u="none" cap="none" strike="noStrike">
                <a:solidFill>
                  <a:schemeClr val="dk1"/>
                </a:solidFill>
                <a:latin typeface="Arial"/>
                <a:ea typeface="Arial"/>
                <a:cs typeface="Arial"/>
                <a:sym typeface="Arial"/>
              </a:rPr>
            </a:br>
          </a:p>
        </p:txBody>
      </p:sp>
      <p:sp>
        <p:nvSpPr>
          <p:cNvPr id="134" name="Shape 134"/>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lang="es-ES" sz="2800"/>
              <a:t>Controlar y Evaluar procesos y resultados.</a:t>
            </a:r>
          </a:p>
          <a:p>
            <a:pPr indent="0" lvl="0" marL="0" marR="0" rtl="0" algn="l">
              <a:spcBef>
                <a:spcPts val="0"/>
              </a:spcBef>
              <a:buClr>
                <a:srgbClr val="888888"/>
              </a:buClr>
              <a:buSzPct val="100000"/>
              <a:buFont typeface="Arial"/>
              <a:buChar char="•"/>
            </a:pPr>
            <a:r>
              <a:rPr lang="es-ES" sz="2800"/>
              <a:t>Elaborar el acta de cada reunión</a:t>
            </a:r>
          </a:p>
          <a:p>
            <a:pPr indent="0" lvl="0" marL="0" marR="0" rtl="0" algn="l">
              <a:spcBef>
                <a:spcPts val="560"/>
              </a:spcBef>
              <a:buClr>
                <a:srgbClr val="888888"/>
              </a:buClr>
              <a:buSzPct val="100000"/>
              <a:buFont typeface="Arial"/>
              <a:buChar char="•"/>
            </a:pPr>
            <a:r>
              <a:rPr lang="es-ES" sz="2800"/>
              <a:t>Comunicar las áreas de mejora identificadas y sus resultados al centro. Esto se realiza a través de reuniones con el personal, asambleas, tablones de anuncio...</a:t>
            </a:r>
          </a:p>
          <a:p>
            <a:pPr lvl="0" marR="0" rtl="0" algn="l">
              <a:spcBef>
                <a:spcPts val="560"/>
              </a:spcBef>
              <a:buNone/>
            </a:pPr>
            <a:r>
              <a:t/>
            </a:r>
            <a:endParaRPr b="0" i="0" sz="2800" u="none" cap="none" strike="noStrike">
              <a:solidFill>
                <a:srgbClr val="888888"/>
              </a:solidFill>
              <a:latin typeface="Arial"/>
              <a:ea typeface="Arial"/>
              <a:cs typeface="Arial"/>
              <a:sym typeface="Arial"/>
            </a:endParaRPr>
          </a:p>
        </p:txBody>
      </p:sp>
      <p:sp>
        <p:nvSpPr>
          <p:cNvPr id="135" name="Shape 135"/>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41" name="Shape 141"/>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42" name="Shape 142"/>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