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2"/>
  </p:handoutMasterIdLst>
  <p:sldIdLst>
    <p:sldId id="260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59" r:id="rId11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454851"/>
    <a:srgbClr val="3C3E48"/>
    <a:srgbClr val="3F404A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A76BF3C-C592-1A47-9228-7DAC5B174F6F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B336BA4-5F08-484A-BE8C-7FEF39E9CE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09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1998" y="1201972"/>
            <a:ext cx="6630402" cy="2373099"/>
          </a:xfrm>
        </p:spPr>
        <p:txBody>
          <a:bodyPr/>
          <a:lstStyle/>
          <a:p>
            <a:r>
              <a:rPr lang="lt-LT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999" y="3692461"/>
            <a:ext cx="6630401" cy="21023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>
              <a:latin typeface="Adobe Caslon Pro"/>
              <a:cs typeface="Adobe Caslon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7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603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610072" cy="5851525"/>
          </a:xfrm>
        </p:spPr>
        <p:txBody>
          <a:bodyPr vert="eaVert"/>
          <a:lstStyle/>
          <a:p>
            <a:r>
              <a:rPr lang="lt-LT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998" y="274638"/>
            <a:ext cx="5335001" cy="5851525"/>
          </a:xfrm>
        </p:spPr>
        <p:txBody>
          <a:bodyPr vert="eaVert"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  <a:endParaRPr lang="en-US" dirty="0" smtClean="0">
              <a:latin typeface="+mn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531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243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017" y="4406900"/>
            <a:ext cx="663853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4017" y="2906713"/>
            <a:ext cx="66385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18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998" y="1600200"/>
            <a:ext cx="33538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dirty="0" smtClean="0"/>
              <a:t>Click to edit Master text styles</a:t>
            </a:r>
          </a:p>
          <a:p>
            <a:pPr lvl="1"/>
            <a:r>
              <a:rPr lang="lt-LT" dirty="0" smtClean="0"/>
              <a:t>Second level</a:t>
            </a:r>
          </a:p>
          <a:p>
            <a:pPr lvl="2"/>
            <a:r>
              <a:rPr lang="lt-LT" dirty="0" smtClean="0"/>
              <a:t>Third level</a:t>
            </a:r>
          </a:p>
          <a:p>
            <a:pPr lvl="3"/>
            <a:r>
              <a:rPr lang="lt-LT" dirty="0" smtClean="0"/>
              <a:t>Fourth level</a:t>
            </a:r>
          </a:p>
          <a:p>
            <a:pPr lvl="4"/>
            <a:r>
              <a:rPr lang="lt-LT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16435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dirty="0" smtClean="0"/>
              <a:t>Click to edit Master text styles</a:t>
            </a:r>
          </a:p>
          <a:p>
            <a:pPr lvl="1"/>
            <a:r>
              <a:rPr lang="lt-LT" dirty="0" smtClean="0"/>
              <a:t>Second level</a:t>
            </a:r>
          </a:p>
          <a:p>
            <a:pPr lvl="2"/>
            <a:r>
              <a:rPr lang="lt-LT" dirty="0" smtClean="0"/>
              <a:t>Third level</a:t>
            </a:r>
          </a:p>
          <a:p>
            <a:pPr lvl="3"/>
            <a:r>
              <a:rPr lang="lt-LT" dirty="0" smtClean="0"/>
              <a:t>Fourth level</a:t>
            </a:r>
          </a:p>
          <a:p>
            <a:pPr lvl="4"/>
            <a:r>
              <a:rPr lang="lt-LT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982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06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998" y="722862"/>
            <a:ext cx="6670559" cy="1143000"/>
          </a:xfrm>
        </p:spPr>
        <p:txBody>
          <a:bodyPr/>
          <a:lstStyle/>
          <a:p>
            <a:r>
              <a:rPr lang="lt-LT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199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080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175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933" y="4800600"/>
            <a:ext cx="662862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3933" y="207245"/>
            <a:ext cx="6628624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3933" y="5367338"/>
            <a:ext cx="662862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408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t_bgr_kr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6856"/>
            <a:ext cx="9144000" cy="2121144"/>
          </a:xfrm>
          <a:prstGeom prst="rect">
            <a:avLst/>
          </a:prstGeom>
        </p:spPr>
      </p:pic>
      <p:pic>
        <p:nvPicPr>
          <p:cNvPr id="7" name="Picture 6" descr="back_full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613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998" y="274638"/>
            <a:ext cx="66705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999" y="1600201"/>
            <a:ext cx="6670558" cy="4354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 smtClean="0"/>
              <a:t>Click to edit Master text styles</a:t>
            </a:r>
          </a:p>
          <a:p>
            <a:pPr lvl="1"/>
            <a:r>
              <a:rPr lang="lt-LT" dirty="0" smtClean="0"/>
              <a:t>Second level</a:t>
            </a:r>
          </a:p>
          <a:p>
            <a:pPr lvl="2"/>
            <a:r>
              <a:rPr lang="lt-LT" dirty="0" smtClean="0"/>
              <a:t>Third level</a:t>
            </a:r>
          </a:p>
          <a:p>
            <a:pPr lvl="3"/>
            <a:r>
              <a:rPr lang="lt-LT" dirty="0" smtClean="0"/>
              <a:t>Fourth level</a:t>
            </a:r>
          </a:p>
          <a:p>
            <a:pPr lvl="4"/>
            <a:r>
              <a:rPr lang="lt-LT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B97CC-CD2A-7046-B1C6-48812DBF7666}" type="datetimeFigureOut">
              <a:rPr lang="en-US" smtClean="0"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>
              <a:latin typeface="Adobe Caslon Pro"/>
              <a:cs typeface="Adobe Caslon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24200" y="6500625"/>
            <a:ext cx="1846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400" b="0" dirty="0" smtClean="0">
              <a:ln>
                <a:solidFill>
                  <a:srgbClr val="3C3E48"/>
                </a:solidFill>
              </a:ln>
              <a:solidFill>
                <a:srgbClr val="454851"/>
              </a:solidFill>
              <a:latin typeface="Adobe Caslon Pro"/>
              <a:cs typeface="Adobe Caslon Pro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166636" y="6452587"/>
            <a:ext cx="8002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>
                <a:solidFill>
                  <a:srgbClr val="3F404A"/>
                </a:solidFill>
                <a:latin typeface="Adobe Caslon Pro"/>
                <a:cs typeface="Adobe Caslon Pro"/>
              </a:rPr>
              <a:t>openprof.eu</a:t>
            </a:r>
            <a:endParaRPr lang="en-US" sz="1000" dirty="0">
              <a:solidFill>
                <a:srgbClr val="3F404A"/>
              </a:solidFill>
              <a:latin typeface="Adobe Caslon Pro"/>
              <a:cs typeface="Adobe Caslon Pro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498061" y="6459865"/>
            <a:ext cx="24777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3F404A"/>
                </a:solidFill>
                <a:latin typeface="Adobe Caslon Pro"/>
                <a:cs typeface="Adobe Caslon Pro"/>
              </a:rPr>
              <a:t>Project No. 2014-1-LT01-KA202-000562</a:t>
            </a:r>
            <a:endParaRPr lang="en-US" sz="1000" dirty="0">
              <a:solidFill>
                <a:srgbClr val="3F404A"/>
              </a:solidFill>
              <a:latin typeface="Adobe Caslon Pro"/>
              <a:cs typeface="Adobe Caslon Pro"/>
            </a:endParaRPr>
          </a:p>
        </p:txBody>
      </p:sp>
      <p:pic>
        <p:nvPicPr>
          <p:cNvPr id="14" name="Picture 13" descr="erasmusplus_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122" y="184478"/>
            <a:ext cx="2245734" cy="494342"/>
          </a:xfrm>
          <a:prstGeom prst="rect">
            <a:avLst/>
          </a:prstGeom>
        </p:spPr>
      </p:pic>
      <p:pic>
        <p:nvPicPr>
          <p:cNvPr id="15" name="Picture 14" descr="oficialus_logo_296x200_0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34138" cy="9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9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dobe Caslon Pro"/>
          <a:ea typeface="+mj-ea"/>
          <a:cs typeface="Adobe Caslon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dobe Caslon Pro"/>
          <a:ea typeface="+mn-ea"/>
          <a:cs typeface="Adobe Caslon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dobe Caslon Pro"/>
          <a:ea typeface="+mn-ea"/>
          <a:cs typeface="Adobe Caslon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dobe Caslon Pro"/>
          <a:ea typeface="+mn-ea"/>
          <a:cs typeface="Adobe Caslon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dobe Caslon Pro"/>
          <a:ea typeface="+mn-ea"/>
          <a:cs typeface="Adobe Caslon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dobe Caslon Pro"/>
          <a:ea typeface="+mn-ea"/>
          <a:cs typeface="Adobe Caslon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021" y="3510618"/>
            <a:ext cx="6630401" cy="1455729"/>
          </a:xfrm>
        </p:spPr>
        <p:txBody>
          <a:bodyPr/>
          <a:lstStyle/>
          <a:p>
            <a:r>
              <a:rPr lang="en-US" dirty="0" err="1" smtClean="0"/>
              <a:t>Universidade</a:t>
            </a:r>
            <a:r>
              <a:rPr lang="en-US" dirty="0" smtClean="0"/>
              <a:t> </a:t>
            </a:r>
            <a:r>
              <a:rPr lang="en-US" dirty="0" err="1" smtClean="0"/>
              <a:t>Aberta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531171" y="189922"/>
            <a:ext cx="5234469" cy="759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Open Professional Collaboration </a:t>
            </a:r>
          </a:p>
          <a:p>
            <a:r>
              <a:rPr lang="en-US" sz="2400" dirty="0" smtClean="0"/>
              <a:t>for Innovation </a:t>
            </a:r>
            <a:endParaRPr lang="en-US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05" y="4193917"/>
            <a:ext cx="1245408" cy="1193101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 </a:t>
            </a:r>
            <a:r>
              <a:rPr lang="en-US" dirty="0" smtClean="0"/>
              <a:t>What is Digital Storytelling</a:t>
            </a:r>
            <a:r>
              <a:rPr lang="pt-PT" dirty="0" smtClean="0"/>
              <a:t>?</a:t>
            </a:r>
            <a:endParaRPr lang="pt-PT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98" y="5436262"/>
            <a:ext cx="2886588" cy="89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1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41999" y="973373"/>
            <a:ext cx="6630401" cy="217223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Produced by </a:t>
            </a:r>
            <a:r>
              <a:rPr lang="en-US" dirty="0" smtClean="0"/>
              <a:t>Morgado, L. </a:t>
            </a:r>
            <a:r>
              <a:rPr lang="en-US" smtClean="0"/>
              <a:t>&amp; </a:t>
            </a:r>
            <a:r>
              <a:rPr lang="en-US" smtClean="0"/>
              <a:t>Figueiredo, </a:t>
            </a:r>
            <a:r>
              <a:rPr lang="en-US" dirty="0"/>
              <a:t>J</a:t>
            </a:r>
            <a:r>
              <a:rPr lang="en-US" smtClean="0"/>
              <a:t>. </a:t>
            </a:r>
            <a:r>
              <a:rPr lang="en-US" dirty="0"/>
              <a:t>in the framework of Erasmus+ project</a:t>
            </a:r>
            <a:br>
              <a:rPr lang="en-US" dirty="0"/>
            </a:br>
            <a:r>
              <a:rPr lang="en-US" dirty="0"/>
              <a:t>“Open Professional </a:t>
            </a:r>
            <a:r>
              <a:rPr lang="en-US" dirty="0" smtClean="0"/>
              <a:t>Collaboration </a:t>
            </a:r>
            <a:r>
              <a:rPr lang="en-US" dirty="0"/>
              <a:t>for </a:t>
            </a:r>
            <a:r>
              <a:rPr lang="en-US" dirty="0" smtClean="0"/>
              <a:t>Innovation”</a:t>
            </a:r>
            <a:endParaRPr lang="en-US" dirty="0"/>
          </a:p>
        </p:txBody>
      </p:sp>
      <p:sp>
        <p:nvSpPr>
          <p:cNvPr id="10" name="Subtitle 8"/>
          <p:cNvSpPr txBox="1">
            <a:spLocks/>
          </p:cNvSpPr>
          <p:nvPr/>
        </p:nvSpPr>
        <p:spPr>
          <a:xfrm>
            <a:off x="1141999" y="2931936"/>
            <a:ext cx="6630401" cy="1365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Contributors:</a:t>
            </a:r>
            <a:endParaRPr lang="en-US" dirty="0"/>
          </a:p>
        </p:txBody>
      </p:sp>
      <p:sp>
        <p:nvSpPr>
          <p:cNvPr id="11" name="Subtitle 8"/>
          <p:cNvSpPr txBox="1">
            <a:spLocks/>
          </p:cNvSpPr>
          <p:nvPr/>
        </p:nvSpPr>
        <p:spPr>
          <a:xfrm>
            <a:off x="1141999" y="4449408"/>
            <a:ext cx="6630401" cy="1365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project has been funded </a:t>
            </a:r>
            <a:r>
              <a:rPr lang="en-US" dirty="0" smtClean="0"/>
              <a:t>by Erasmus + </a:t>
            </a:r>
            <a:r>
              <a:rPr lang="en-US" dirty="0" err="1" smtClean="0"/>
              <a:t>programme</a:t>
            </a:r>
            <a:r>
              <a:rPr lang="en-US" dirty="0" smtClean="0"/>
              <a:t> of the European Union. </a:t>
            </a:r>
            <a:r>
              <a:rPr lang="en-US" dirty="0"/>
              <a:t>This </a:t>
            </a:r>
            <a:r>
              <a:rPr lang="en-US" dirty="0" smtClean="0"/>
              <a:t>OER </a:t>
            </a:r>
            <a:r>
              <a:rPr lang="en-US" dirty="0"/>
              <a:t>reflects the views only of the </a:t>
            </a:r>
            <a:r>
              <a:rPr lang="en-US" dirty="0" smtClean="0"/>
              <a:t>authors, </a:t>
            </a:r>
            <a:r>
              <a:rPr lang="en-US" dirty="0"/>
              <a:t>and the </a:t>
            </a:r>
            <a:r>
              <a:rPr lang="en-US" dirty="0" smtClean="0"/>
              <a:t>Commission </a:t>
            </a:r>
            <a:r>
              <a:rPr lang="en-US" dirty="0"/>
              <a:t>cannot be held responsible for any use which may be made of the information contained therein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77378" y="1088136"/>
            <a:ext cx="7269480" cy="5056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5" name="Chamada rectangular arredondada 4"/>
          <p:cNvSpPr/>
          <p:nvPr/>
        </p:nvSpPr>
        <p:spPr>
          <a:xfrm>
            <a:off x="4506195" y="1398505"/>
            <a:ext cx="2483784" cy="1152687"/>
          </a:xfrm>
          <a:prstGeom prst="wedgeRoundRectCallout">
            <a:avLst>
              <a:gd name="adj1" fmla="val 11966"/>
              <a:gd name="adj2" fmla="val 151152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9212" y="3101419"/>
            <a:ext cx="6662804" cy="1742589"/>
          </a:xfrm>
        </p:spPr>
        <p:txBody>
          <a:bodyPr>
            <a:normAutofit fontScale="62500" lnSpcReduction="20000"/>
          </a:bodyPr>
          <a:lstStyle/>
          <a:p>
            <a:r>
              <a:rPr lang="pt-PT" sz="72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What</a:t>
            </a:r>
            <a:r>
              <a:rPr lang="pt-PT" sz="72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</a:t>
            </a:r>
            <a:r>
              <a:rPr lang="pt-PT" sz="72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is</a:t>
            </a:r>
            <a:r>
              <a:rPr lang="pt-PT" sz="72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</a:t>
            </a:r>
          </a:p>
          <a:p>
            <a:r>
              <a:rPr lang="pt-PT" sz="72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</a:t>
            </a:r>
            <a:r>
              <a:rPr lang="pt-PT" sz="114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DIGITAL</a:t>
            </a:r>
            <a:endParaRPr lang="pt-PT" sz="114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705111" y="4509120"/>
            <a:ext cx="68417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7200" dirty="0" smtClean="0">
                <a:solidFill>
                  <a:schemeClr val="accent5">
                    <a:lumMod val="50000"/>
                  </a:schemeClr>
                </a:solidFill>
                <a:latin typeface="Eras Bold ITC" panose="020B0907030504020204" pitchFamily="34" charset="0"/>
              </a:rPr>
              <a:t>STORYTELLING ?</a:t>
            </a:r>
            <a:endParaRPr lang="pt-PT" sz="7200" dirty="0">
              <a:solidFill>
                <a:schemeClr val="accent5">
                  <a:lumMod val="5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8" name="Chamada rectangular arredondada 7"/>
          <p:cNvSpPr/>
          <p:nvPr/>
        </p:nvSpPr>
        <p:spPr>
          <a:xfrm>
            <a:off x="2465748" y="1207758"/>
            <a:ext cx="2232248" cy="793207"/>
          </a:xfrm>
          <a:prstGeom prst="wedgeRoundRectCallout">
            <a:avLst>
              <a:gd name="adj1" fmla="val 6591"/>
              <a:gd name="adj2" fmla="val 17588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412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6303" y="905256"/>
            <a:ext cx="8811481" cy="57790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cxnSp>
        <p:nvCxnSpPr>
          <p:cNvPr id="3" name="Conexão recta 2"/>
          <p:cNvCxnSpPr/>
          <p:nvPr/>
        </p:nvCxnSpPr>
        <p:spPr>
          <a:xfrm>
            <a:off x="2522903" y="1560636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Forma livre 23"/>
          <p:cNvSpPr/>
          <p:nvPr/>
        </p:nvSpPr>
        <p:spPr>
          <a:xfrm>
            <a:off x="3545912" y="2708921"/>
            <a:ext cx="955343" cy="996287"/>
          </a:xfrm>
          <a:custGeom>
            <a:avLst/>
            <a:gdLst>
              <a:gd name="connsiteX0" fmla="*/ 0 w 1433015"/>
              <a:gd name="connsiteY0" fmla="*/ 0 h 1173708"/>
              <a:gd name="connsiteX1" fmla="*/ 928048 w 1433015"/>
              <a:gd name="connsiteY1" fmla="*/ 286603 h 1173708"/>
              <a:gd name="connsiteX2" fmla="*/ 1433015 w 1433015"/>
              <a:gd name="connsiteY2" fmla="*/ 1173708 h 1173708"/>
              <a:gd name="connsiteX3" fmla="*/ 1433015 w 1433015"/>
              <a:gd name="connsiteY3" fmla="*/ 1173708 h 1173708"/>
              <a:gd name="connsiteX0" fmla="*/ 0 w 1433015"/>
              <a:gd name="connsiteY0" fmla="*/ 0 h 1173708"/>
              <a:gd name="connsiteX1" fmla="*/ 1105469 w 1433015"/>
              <a:gd name="connsiteY1" fmla="*/ 573206 h 1173708"/>
              <a:gd name="connsiteX2" fmla="*/ 1433015 w 1433015"/>
              <a:gd name="connsiteY2" fmla="*/ 1173708 h 1173708"/>
              <a:gd name="connsiteX3" fmla="*/ 1433015 w 1433015"/>
              <a:gd name="connsiteY3" fmla="*/ 1173708 h 1173708"/>
              <a:gd name="connsiteX0" fmla="*/ 0 w 955343"/>
              <a:gd name="connsiteY0" fmla="*/ 0 h 996287"/>
              <a:gd name="connsiteX1" fmla="*/ 627797 w 955343"/>
              <a:gd name="connsiteY1" fmla="*/ 395785 h 996287"/>
              <a:gd name="connsiteX2" fmla="*/ 955343 w 955343"/>
              <a:gd name="connsiteY2" fmla="*/ 996287 h 996287"/>
              <a:gd name="connsiteX3" fmla="*/ 955343 w 955343"/>
              <a:gd name="connsiteY3" fmla="*/ 996287 h 996287"/>
              <a:gd name="connsiteX0" fmla="*/ 0 w 955343"/>
              <a:gd name="connsiteY0" fmla="*/ 0 h 996287"/>
              <a:gd name="connsiteX1" fmla="*/ 614149 w 955343"/>
              <a:gd name="connsiteY1" fmla="*/ 327547 h 996287"/>
              <a:gd name="connsiteX2" fmla="*/ 955343 w 955343"/>
              <a:gd name="connsiteY2" fmla="*/ 996287 h 996287"/>
              <a:gd name="connsiteX3" fmla="*/ 955343 w 955343"/>
              <a:gd name="connsiteY3" fmla="*/ 996287 h 99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343" h="996287">
                <a:moveTo>
                  <a:pt x="0" y="0"/>
                </a:moveTo>
                <a:cubicBezTo>
                  <a:pt x="344606" y="45492"/>
                  <a:pt x="454925" y="161499"/>
                  <a:pt x="614149" y="327547"/>
                </a:cubicBezTo>
                <a:cubicBezTo>
                  <a:pt x="773373" y="493595"/>
                  <a:pt x="898477" y="884831"/>
                  <a:pt x="955343" y="996287"/>
                </a:cubicBezTo>
                <a:lnTo>
                  <a:pt x="955343" y="996287"/>
                </a:lnTo>
              </a:path>
            </a:pathLst>
          </a:custGeom>
          <a:noFill/>
          <a:ln w="28575"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41" y="3875448"/>
            <a:ext cx="2051050" cy="2371725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586335" y="2926685"/>
            <a:ext cx="281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err="1" smtClean="0">
                <a:latin typeface="Eras Medium ITC" panose="020B0602030504020804" pitchFamily="34" charset="0"/>
              </a:rPr>
              <a:t>Traditional</a:t>
            </a:r>
            <a:r>
              <a:rPr lang="pt-PT" sz="2000" dirty="0" smtClean="0">
                <a:latin typeface="Eras Medium ITC" panose="020B0602030504020804" pitchFamily="34" charset="0"/>
              </a:rPr>
              <a:t> </a:t>
            </a:r>
            <a:r>
              <a:rPr lang="pt-PT" sz="2000" dirty="0" err="1" smtClean="0">
                <a:latin typeface="Eras Medium ITC" panose="020B0602030504020804" pitchFamily="34" charset="0"/>
              </a:rPr>
              <a:t>art</a:t>
            </a:r>
            <a:r>
              <a:rPr lang="pt-PT" sz="2000" dirty="0" smtClean="0">
                <a:latin typeface="Eras Medium ITC" panose="020B0602030504020804" pitchFamily="34" charset="0"/>
              </a:rPr>
              <a:t> </a:t>
            </a:r>
            <a:r>
              <a:rPr lang="pt-PT" sz="2000" dirty="0" err="1" smtClean="0">
                <a:latin typeface="Eras Medium ITC" panose="020B0602030504020804" pitchFamily="34" charset="0"/>
              </a:rPr>
              <a:t>of</a:t>
            </a:r>
            <a:r>
              <a:rPr lang="pt-PT" sz="2000" dirty="0" smtClean="0">
                <a:latin typeface="Eras Medium ITC" panose="020B0602030504020804" pitchFamily="34" charset="0"/>
              </a:rPr>
              <a:t> </a:t>
            </a:r>
            <a:r>
              <a:rPr lang="pt-PT" sz="2000" dirty="0" err="1" smtClean="0">
                <a:latin typeface="Eras Medium ITC" panose="020B0602030504020804" pitchFamily="34" charset="0"/>
              </a:rPr>
              <a:t>storytelling</a:t>
            </a:r>
            <a:endParaRPr lang="pt-PT" sz="2000" dirty="0">
              <a:latin typeface="Eras Medium ITC" panose="020B0602030504020804" pitchFamily="34" charset="0"/>
            </a:endParaRPr>
          </a:p>
        </p:txBody>
      </p:sp>
      <p:sp>
        <p:nvSpPr>
          <p:cNvPr id="32" name="Forma livre 31"/>
          <p:cNvSpPr/>
          <p:nvPr/>
        </p:nvSpPr>
        <p:spPr>
          <a:xfrm flipH="1">
            <a:off x="4923752" y="2708920"/>
            <a:ext cx="783704" cy="996287"/>
          </a:xfrm>
          <a:custGeom>
            <a:avLst/>
            <a:gdLst>
              <a:gd name="connsiteX0" fmla="*/ 0 w 1433015"/>
              <a:gd name="connsiteY0" fmla="*/ 0 h 1173708"/>
              <a:gd name="connsiteX1" fmla="*/ 928048 w 1433015"/>
              <a:gd name="connsiteY1" fmla="*/ 286603 h 1173708"/>
              <a:gd name="connsiteX2" fmla="*/ 1433015 w 1433015"/>
              <a:gd name="connsiteY2" fmla="*/ 1173708 h 1173708"/>
              <a:gd name="connsiteX3" fmla="*/ 1433015 w 1433015"/>
              <a:gd name="connsiteY3" fmla="*/ 1173708 h 1173708"/>
              <a:gd name="connsiteX0" fmla="*/ 0 w 1433015"/>
              <a:gd name="connsiteY0" fmla="*/ 0 h 1173708"/>
              <a:gd name="connsiteX1" fmla="*/ 1105469 w 1433015"/>
              <a:gd name="connsiteY1" fmla="*/ 573206 h 1173708"/>
              <a:gd name="connsiteX2" fmla="*/ 1433015 w 1433015"/>
              <a:gd name="connsiteY2" fmla="*/ 1173708 h 1173708"/>
              <a:gd name="connsiteX3" fmla="*/ 1433015 w 1433015"/>
              <a:gd name="connsiteY3" fmla="*/ 1173708 h 1173708"/>
              <a:gd name="connsiteX0" fmla="*/ 0 w 955343"/>
              <a:gd name="connsiteY0" fmla="*/ 0 h 996287"/>
              <a:gd name="connsiteX1" fmla="*/ 627797 w 955343"/>
              <a:gd name="connsiteY1" fmla="*/ 395785 h 996287"/>
              <a:gd name="connsiteX2" fmla="*/ 955343 w 955343"/>
              <a:gd name="connsiteY2" fmla="*/ 996287 h 996287"/>
              <a:gd name="connsiteX3" fmla="*/ 955343 w 955343"/>
              <a:gd name="connsiteY3" fmla="*/ 996287 h 996287"/>
              <a:gd name="connsiteX0" fmla="*/ 0 w 955343"/>
              <a:gd name="connsiteY0" fmla="*/ 0 h 996287"/>
              <a:gd name="connsiteX1" fmla="*/ 614149 w 955343"/>
              <a:gd name="connsiteY1" fmla="*/ 327547 h 996287"/>
              <a:gd name="connsiteX2" fmla="*/ 955343 w 955343"/>
              <a:gd name="connsiteY2" fmla="*/ 996287 h 996287"/>
              <a:gd name="connsiteX3" fmla="*/ 955343 w 955343"/>
              <a:gd name="connsiteY3" fmla="*/ 996287 h 99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343" h="996287">
                <a:moveTo>
                  <a:pt x="0" y="0"/>
                </a:moveTo>
                <a:cubicBezTo>
                  <a:pt x="344606" y="45492"/>
                  <a:pt x="454925" y="161499"/>
                  <a:pt x="614149" y="327547"/>
                </a:cubicBezTo>
                <a:cubicBezTo>
                  <a:pt x="773373" y="493595"/>
                  <a:pt x="898477" y="884831"/>
                  <a:pt x="955343" y="996287"/>
                </a:cubicBezTo>
                <a:lnTo>
                  <a:pt x="955343" y="996287"/>
                </a:lnTo>
              </a:path>
            </a:pathLst>
          </a:custGeom>
          <a:noFill/>
          <a:ln w="28575"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Subtítulo 2"/>
          <p:cNvSpPr txBox="1">
            <a:spLocks/>
          </p:cNvSpPr>
          <p:nvPr/>
        </p:nvSpPr>
        <p:spPr>
          <a:xfrm>
            <a:off x="539552" y="2420889"/>
            <a:ext cx="29755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dirty="0" smtClean="0">
                <a:solidFill>
                  <a:schemeClr val="accent5">
                    <a:lumMod val="50000"/>
                  </a:schemeClr>
                </a:solidFill>
                <a:latin typeface="Eras Bold ITC" panose="020B0907030504020204" pitchFamily="34" charset="0"/>
              </a:rPr>
              <a:t>STORYTELLING</a:t>
            </a:r>
            <a:endParaRPr lang="pt-PT" sz="2800" dirty="0">
              <a:solidFill>
                <a:schemeClr val="accent5">
                  <a:lumMod val="5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34" name="Subtítulo 2"/>
          <p:cNvSpPr txBox="1">
            <a:spLocks/>
          </p:cNvSpPr>
          <p:nvPr/>
        </p:nvSpPr>
        <p:spPr>
          <a:xfrm>
            <a:off x="5556864" y="2422630"/>
            <a:ext cx="29755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dirty="0" smtClean="0">
                <a:solidFill>
                  <a:schemeClr val="accent5">
                    <a:lumMod val="50000"/>
                  </a:schemeClr>
                </a:solidFill>
                <a:latin typeface="Eras Bold ITC" panose="020B0907030504020204" pitchFamily="34" charset="0"/>
              </a:rPr>
              <a:t>MULTIMÉDIA</a:t>
            </a:r>
            <a:endParaRPr lang="pt-PT" sz="2800" dirty="0">
              <a:solidFill>
                <a:schemeClr val="accent5">
                  <a:lumMod val="5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5929867" y="2998693"/>
            <a:ext cx="2376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dirty="0" err="1" smtClean="0">
                <a:latin typeface="Eras Medium ITC" panose="020B0602030504020804" pitchFamily="34" charset="0"/>
              </a:rPr>
              <a:t>With</a:t>
            </a:r>
            <a:r>
              <a:rPr lang="pt-PT" sz="2000" dirty="0" smtClean="0">
                <a:latin typeface="Eras Medium ITC" panose="020B0602030504020804" pitchFamily="34" charset="0"/>
              </a:rPr>
              <a:t> texto, </a:t>
            </a:r>
            <a:r>
              <a:rPr lang="pt-PT" sz="2000" dirty="0" err="1" smtClean="0">
                <a:latin typeface="Eras Medium ITC" panose="020B0602030504020804" pitchFamily="34" charset="0"/>
              </a:rPr>
              <a:t>images</a:t>
            </a:r>
            <a:r>
              <a:rPr lang="pt-PT" sz="2000" dirty="0" smtClean="0">
                <a:latin typeface="Eras Medium ITC" panose="020B0602030504020804" pitchFamily="34" charset="0"/>
              </a:rPr>
              <a:t>, </a:t>
            </a:r>
            <a:r>
              <a:rPr lang="pt-PT" sz="2000" dirty="0" err="1">
                <a:latin typeface="Eras Medium ITC" panose="020B0602030504020804" pitchFamily="34" charset="0"/>
              </a:rPr>
              <a:t>a</a:t>
            </a:r>
            <a:r>
              <a:rPr lang="pt-PT" sz="2000" dirty="0" err="1" smtClean="0">
                <a:latin typeface="Eras Medium ITC" panose="020B0602030504020804" pitchFamily="34" charset="0"/>
              </a:rPr>
              <a:t>udio</a:t>
            </a:r>
            <a:r>
              <a:rPr lang="pt-PT" sz="2000" dirty="0" smtClean="0">
                <a:latin typeface="Eras Medium ITC" panose="020B0602030504020804" pitchFamily="34" charset="0"/>
              </a:rPr>
              <a:t> </a:t>
            </a:r>
            <a:r>
              <a:rPr lang="pt-PT" sz="2000" dirty="0" err="1" smtClean="0">
                <a:latin typeface="Eras Medium ITC" panose="020B0602030504020804" pitchFamily="34" charset="0"/>
              </a:rPr>
              <a:t>or</a:t>
            </a:r>
            <a:r>
              <a:rPr lang="pt-PT" sz="2000" dirty="0" smtClean="0">
                <a:latin typeface="Eras Medium ITC" panose="020B0602030504020804" pitchFamily="34" charset="0"/>
              </a:rPr>
              <a:t>  </a:t>
            </a:r>
            <a:r>
              <a:rPr lang="pt-PT" sz="2000" dirty="0" err="1" smtClean="0">
                <a:latin typeface="Eras Medium ITC" panose="020B0602030504020804" pitchFamily="34" charset="0"/>
              </a:rPr>
              <a:t>video</a:t>
            </a:r>
            <a:endParaRPr lang="pt-PT" sz="2000" dirty="0">
              <a:latin typeface="Eras Medium ITC" panose="020B0602030504020804" pitchFamily="34" charset="0"/>
            </a:endParaRPr>
          </a:p>
        </p:txBody>
      </p:sp>
      <p:sp>
        <p:nvSpPr>
          <p:cNvPr id="38" name="Subtítulo 2"/>
          <p:cNvSpPr txBox="1">
            <a:spLocks/>
          </p:cNvSpPr>
          <p:nvPr/>
        </p:nvSpPr>
        <p:spPr>
          <a:xfrm>
            <a:off x="3838229" y="5709828"/>
            <a:ext cx="1147843" cy="3834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ras Bold ITC" panose="020B0907030504020204" pitchFamily="34" charset="0"/>
              </a:rPr>
              <a:t>DIGITAL</a:t>
            </a:r>
            <a:endParaRPr lang="pt-PT" sz="1600" dirty="0">
              <a:solidFill>
                <a:schemeClr val="tx1">
                  <a:lumMod val="85000"/>
                  <a:lumOff val="15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39" name="Subtítulo 2"/>
          <p:cNvSpPr txBox="1">
            <a:spLocks/>
          </p:cNvSpPr>
          <p:nvPr/>
        </p:nvSpPr>
        <p:spPr>
          <a:xfrm>
            <a:off x="3401896" y="5877272"/>
            <a:ext cx="266429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6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STORYTELLING</a:t>
            </a:r>
            <a:endParaRPr lang="pt-PT" sz="1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6192889" y="6242001"/>
            <a:ext cx="27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www.freepik.com/free-vector/vectors_713852.htm</a:t>
            </a:r>
          </a:p>
          <a:p>
            <a:r>
              <a:rPr lang="pt-PT" sz="800" dirty="0" smtClean="0"/>
              <a:t>www.vectoropenstock.com/vectors/preview/70335/multimedia-flat-icons-set</a:t>
            </a:r>
            <a:endParaRPr lang="pt-PT" sz="800" dirty="0"/>
          </a:p>
        </p:txBody>
      </p:sp>
      <p:pic>
        <p:nvPicPr>
          <p:cNvPr id="48" name="Imagem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48" y="1951089"/>
            <a:ext cx="498421" cy="448301"/>
          </a:xfrm>
          <a:prstGeom prst="rect">
            <a:avLst/>
          </a:prstGeom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073355"/>
            <a:ext cx="289815" cy="335702"/>
          </a:xfrm>
          <a:prstGeom prst="rect">
            <a:avLst/>
          </a:prstGeom>
        </p:spPr>
      </p:pic>
      <p:pic>
        <p:nvPicPr>
          <p:cNvPr id="50" name="Imagem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867" y="2066906"/>
            <a:ext cx="442333" cy="355723"/>
          </a:xfrm>
          <a:prstGeom prst="rect">
            <a:avLst/>
          </a:prstGeom>
        </p:spPr>
      </p:pic>
      <p:pic>
        <p:nvPicPr>
          <p:cNvPr id="51" name="Imagem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028996"/>
            <a:ext cx="311048" cy="424421"/>
          </a:xfrm>
          <a:prstGeom prst="rect">
            <a:avLst/>
          </a:prstGeom>
        </p:spPr>
      </p:pic>
      <p:sp>
        <p:nvSpPr>
          <p:cNvPr id="52" name="Subtítulo 2"/>
          <p:cNvSpPr txBox="1">
            <a:spLocks/>
          </p:cNvSpPr>
          <p:nvPr/>
        </p:nvSpPr>
        <p:spPr>
          <a:xfrm>
            <a:off x="7314767" y="2013455"/>
            <a:ext cx="929641" cy="407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ras Bold ITC" panose="020B0907030504020204" pitchFamily="34" charset="0"/>
              </a:rPr>
              <a:t>ABC</a:t>
            </a:r>
            <a:endParaRPr lang="pt-PT" sz="2000" dirty="0">
              <a:solidFill>
                <a:schemeClr val="tx1">
                  <a:lumMod val="95000"/>
                  <a:lumOff val="5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6155070" y="936127"/>
            <a:ext cx="2151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o que é …</a:t>
            </a:r>
            <a:endParaRPr lang="pt-PT" sz="3600" b="1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3736" y="1053840"/>
            <a:ext cx="8906256" cy="56144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cxnSp>
        <p:nvCxnSpPr>
          <p:cNvPr id="3" name="Conexão recta 2"/>
          <p:cNvCxnSpPr/>
          <p:nvPr/>
        </p:nvCxnSpPr>
        <p:spPr>
          <a:xfrm>
            <a:off x="2986921" y="1565996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7232464" y="1051734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Definition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…</a:t>
            </a:r>
            <a:endParaRPr lang="pt-PT" sz="2400" b="1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2496312" y="2132856"/>
            <a:ext cx="5907096" cy="226215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2000" dirty="0" smtClean="0"/>
              <a:t>         </a:t>
            </a:r>
            <a:r>
              <a:rPr lang="pt-PT" sz="2000" b="1" dirty="0" smtClean="0">
                <a:solidFill>
                  <a:schemeClr val="bg1"/>
                </a:solidFill>
              </a:rPr>
              <a:t>(…)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there </a:t>
            </a:r>
            <a:r>
              <a:rPr lang="en-US" sz="2000" dirty="0">
                <a:solidFill>
                  <a:schemeClr val="bg1"/>
                </a:solidFill>
              </a:rPr>
              <a:t>are several </a:t>
            </a:r>
            <a:r>
              <a:rPr lang="en-US" sz="2000" dirty="0" smtClean="0">
                <a:solidFill>
                  <a:schemeClr val="bg1"/>
                </a:solidFill>
              </a:rPr>
              <a:t> definitions  about Digital Storytelling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but generally</a:t>
            </a:r>
            <a:r>
              <a:rPr lang="en-US" sz="2000" dirty="0">
                <a:solidFill>
                  <a:schemeClr val="bg1"/>
                </a:solidFill>
              </a:rPr>
              <a:t>, they all revolve around the idea of combining the </a:t>
            </a:r>
            <a:r>
              <a:rPr lang="en-US" sz="2000" i="1" dirty="0">
                <a:solidFill>
                  <a:schemeClr val="bg1"/>
                </a:solidFill>
              </a:rPr>
              <a:t>art of storytelling</a:t>
            </a:r>
            <a:r>
              <a:rPr lang="en-US" sz="2000" dirty="0">
                <a:solidFill>
                  <a:schemeClr val="bg1"/>
                </a:solidFill>
              </a:rPr>
              <a:t>, with a variety of multimedia resources such as images, audio and video, turning around a chosen topic and often with a particular view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pt-PT" sz="2000" b="1" dirty="0" smtClean="0">
              <a:solidFill>
                <a:schemeClr val="bg1"/>
              </a:solidFill>
            </a:endParaRPr>
          </a:p>
          <a:p>
            <a:pPr algn="r">
              <a:lnSpc>
                <a:spcPct val="150000"/>
              </a:lnSpc>
            </a:pPr>
            <a:r>
              <a:rPr lang="pt-PT" sz="1400" b="1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(</a:t>
            </a:r>
            <a:r>
              <a:rPr lang="pt-PT" sz="1400" b="1" dirty="0" err="1" smtClean="0">
                <a:solidFill>
                  <a:schemeClr val="bg1"/>
                </a:solidFill>
                <a:latin typeface="Eras Medium ITC" panose="020B0602030504020804" pitchFamily="34" charset="0"/>
              </a:rPr>
              <a:t>Robin</a:t>
            </a:r>
            <a:r>
              <a:rPr lang="pt-PT" sz="1400" b="1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, 2006)</a:t>
            </a:r>
            <a:endParaRPr lang="pt-PT" sz="1400" b="1" dirty="0"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  <p:sp>
        <p:nvSpPr>
          <p:cNvPr id="33" name="Subtítulo 2"/>
          <p:cNvSpPr txBox="1">
            <a:spLocks/>
          </p:cNvSpPr>
          <p:nvPr/>
        </p:nvSpPr>
        <p:spPr>
          <a:xfrm>
            <a:off x="251520" y="1844824"/>
            <a:ext cx="129614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1500" dirty="0" smtClean="0">
                <a:solidFill>
                  <a:schemeClr val="bg1"/>
                </a:solidFill>
              </a:rPr>
              <a:t>“</a:t>
            </a:r>
            <a:endParaRPr lang="pt-PT" sz="11500" dirty="0">
              <a:solidFill>
                <a:schemeClr val="bg1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4687249" y="4838007"/>
            <a:ext cx="377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/>
              <a:t>Robin, B. (2006). The educational uses of digital storytelling. In C. Crawford, &amp; e. al (Ed.), Proceedings of Society for Information Technology and Teacher Education International Conference (pp. 709-716). Chesapeake, VA: AACE</a:t>
            </a:r>
            <a:r>
              <a:rPr lang="en-US" sz="1100" dirty="0" smtClean="0"/>
              <a:t>.</a:t>
            </a:r>
            <a:endParaRPr lang="pt-PT" sz="1100" dirty="0"/>
          </a:p>
        </p:txBody>
      </p:sp>
    </p:spTree>
    <p:extLst>
      <p:ext uri="{BB962C8B-B14F-4D97-AF65-F5344CB8AC3E}">
        <p14:creationId xmlns:p14="http://schemas.microsoft.com/office/powerpoint/2010/main" val="31800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d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078664" cy="4890720"/>
          </a:xfrm>
          <a:prstGeom prst="rect">
            <a:avLst/>
          </a:prstGeom>
          <a:solidFill>
            <a:schemeClr val="bg1"/>
          </a:solidFill>
          <a:extLst/>
        </p:spPr>
      </p:pic>
      <p:cxnSp>
        <p:nvCxnSpPr>
          <p:cNvPr id="3" name="Conexão recta 2"/>
          <p:cNvCxnSpPr/>
          <p:nvPr/>
        </p:nvCxnSpPr>
        <p:spPr>
          <a:xfrm>
            <a:off x="2862572" y="1346540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517724" y="815753"/>
            <a:ext cx="4027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The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structure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of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narratives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…</a:t>
            </a:r>
            <a:endParaRPr lang="pt-PT" sz="2400" b="1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399032" y="4366845"/>
            <a:ext cx="6931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 </a:t>
            </a:r>
            <a:r>
              <a:rPr lang="pt-PT" sz="28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a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ll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stories have a beginning, middle and end.</a:t>
            </a:r>
            <a:r>
              <a:rPr lang="pt-PT" sz="28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229190" y="6567155"/>
            <a:ext cx="28793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www.freepik.com/free-vector/vectors_797861.htm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62825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3464" y="758952"/>
            <a:ext cx="8608010" cy="546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3074" name="Picture 2" descr="C:\Users\admin\Desktop\3267139809_dd5acef851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5" r="14002"/>
          <a:stretch/>
        </p:blipFill>
        <p:spPr bwMode="auto">
          <a:xfrm>
            <a:off x="5595013" y="1567765"/>
            <a:ext cx="2526366" cy="4019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cxnSp>
        <p:nvCxnSpPr>
          <p:cNvPr id="3" name="Conexão recta 2"/>
          <p:cNvCxnSpPr/>
          <p:nvPr/>
        </p:nvCxnSpPr>
        <p:spPr>
          <a:xfrm>
            <a:off x="2862572" y="1340768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794316" y="872331"/>
            <a:ext cx="4027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The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structure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of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narratives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</a:t>
            </a:r>
            <a:endParaRPr lang="pt-PT" sz="2400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611560" y="1340768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 smtClean="0">
                <a:latin typeface="Eras Medium ITC" panose="020B0602030504020804" pitchFamily="34" charset="0"/>
              </a:rPr>
              <a:t>… </a:t>
            </a:r>
            <a:r>
              <a:rPr lang="pt-PT" sz="28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situation</a:t>
            </a:r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(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first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531005" y="5690869"/>
            <a:ext cx="28793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www.flickr.com/photos/nikonvscanon/3267139809</a:t>
            </a:r>
            <a:endParaRPr lang="pt-PT" sz="1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63960" y="2573197"/>
            <a:ext cx="4312096" cy="286232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character is presented and exposed where and when the story takes place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Sets up the mood</a:t>
            </a:r>
            <a:endParaRPr lang="pt-PT" sz="2400" b="1" dirty="0" smtClean="0"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4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8912" y="1084147"/>
            <a:ext cx="8613648" cy="53309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9" r="22899"/>
          <a:stretch/>
        </p:blipFill>
        <p:spPr>
          <a:xfrm>
            <a:off x="5965301" y="2121124"/>
            <a:ext cx="2533113" cy="3329578"/>
          </a:xfrm>
          <a:prstGeom prst="rect">
            <a:avLst/>
          </a:prstGeom>
        </p:spPr>
      </p:pic>
      <p:cxnSp>
        <p:nvCxnSpPr>
          <p:cNvPr id="3" name="Conexão recta 2"/>
          <p:cNvCxnSpPr/>
          <p:nvPr/>
        </p:nvCxnSpPr>
        <p:spPr>
          <a:xfrm>
            <a:off x="2930108" y="1878246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774060" y="1878246"/>
            <a:ext cx="4637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</a:t>
            </a:r>
            <a:r>
              <a:rPr lang="pt-PT" sz="32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complication</a:t>
            </a:r>
            <a:r>
              <a:rPr lang="pt-PT" sz="32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32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(</a:t>
            </a:r>
            <a:r>
              <a:rPr lang="pt-PT" sz="3200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middle</a:t>
            </a:r>
            <a:r>
              <a:rPr lang="pt-PT" sz="24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938875" y="5416461"/>
            <a:ext cx="2585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www.flickr.com/photos/doyland/5170660795</a:t>
            </a:r>
            <a:endParaRPr lang="pt-PT" sz="1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960120" y="2648460"/>
            <a:ext cx="4782312" cy="280224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It presents the conflict and unfold the various obstacles that the character has to overcome to solve their conflict, to the climax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pt-PT" sz="2400" b="1" dirty="0" smtClean="0"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907216" y="1416580"/>
            <a:ext cx="3966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the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structure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of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narratives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</a:t>
            </a:r>
            <a:endParaRPr lang="pt-PT" sz="2400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9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8328" y="822961"/>
            <a:ext cx="8534485" cy="55412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8" r="19732"/>
          <a:stretch/>
        </p:blipFill>
        <p:spPr>
          <a:xfrm>
            <a:off x="5929867" y="1731009"/>
            <a:ext cx="2345453" cy="3735541"/>
          </a:xfrm>
          <a:prstGeom prst="rect">
            <a:avLst/>
          </a:prstGeom>
        </p:spPr>
      </p:pic>
      <p:cxnSp>
        <p:nvCxnSpPr>
          <p:cNvPr id="3" name="Conexão recta 2"/>
          <p:cNvCxnSpPr/>
          <p:nvPr/>
        </p:nvCxnSpPr>
        <p:spPr>
          <a:xfrm>
            <a:off x="2986921" y="1419692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611560" y="1340768"/>
            <a:ext cx="4399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 smtClean="0">
                <a:latin typeface="Eras Medium ITC" panose="020B0602030504020804" pitchFamily="34" charset="0"/>
              </a:rPr>
              <a:t>… </a:t>
            </a:r>
            <a:r>
              <a:rPr lang="pt-PT" sz="3600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resolution</a:t>
            </a:r>
            <a:r>
              <a:rPr lang="pt-PT" sz="36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(</a:t>
            </a:r>
            <a:r>
              <a:rPr lang="pt-PT" sz="3600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end</a:t>
            </a:r>
            <a:r>
              <a:rPr lang="pt-PT" sz="36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855568" y="5537369"/>
            <a:ext cx="27318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www.flickr.com/photos/jasoneppink/386302224</a:t>
            </a:r>
            <a:endParaRPr lang="pt-PT" sz="1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763960" y="2417014"/>
            <a:ext cx="4881593" cy="286232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When </a:t>
            </a:r>
            <a:r>
              <a:rPr lang="en-US" sz="2400" dirty="0">
                <a:solidFill>
                  <a:schemeClr val="bg1"/>
                </a:solidFill>
              </a:rPr>
              <a:t>it resolves the conflict and leads the narrative to the end, demonstrated the changes that (s) character suffered throughout their journey.</a:t>
            </a:r>
            <a:endParaRPr lang="pt-PT" sz="2400" b="1" dirty="0" smtClean="0"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49856" y="963211"/>
            <a:ext cx="3966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the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structure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of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narratives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</a:t>
            </a:r>
            <a:endParaRPr lang="pt-PT" sz="2400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6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0896" y="989837"/>
            <a:ext cx="8680789" cy="48767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cxnSp>
        <p:nvCxnSpPr>
          <p:cNvPr id="3" name="Conexão recta 2"/>
          <p:cNvCxnSpPr/>
          <p:nvPr/>
        </p:nvCxnSpPr>
        <p:spPr>
          <a:xfrm>
            <a:off x="3105793" y="1578398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1167919" y="5363911"/>
            <a:ext cx="5665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Fig. 1: </a:t>
            </a:r>
            <a:r>
              <a:rPr lang="pt-P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P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structure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P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P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narratives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Dillingham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P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adapted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P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Ohler</a:t>
            </a: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D:\outro_disco\documentos\mestrado_algumas_coisas\dissertacao\estrutura_hi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76" y="1853749"/>
            <a:ext cx="753203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832931" y="5676236"/>
            <a:ext cx="20858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00" dirty="0"/>
              <a:t>http://hdl.handle.net/10400.2/3472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49856" y="963211"/>
            <a:ext cx="3966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the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structure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of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narratives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</a:t>
            </a:r>
            <a:endParaRPr lang="pt-PT" sz="2400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356</Words>
  <Application>Microsoft Office PowerPoint</Application>
  <PresentationFormat>Apresentação no Ecrã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6" baseType="lpstr">
      <vt:lpstr>Adobe Caslon Pro</vt:lpstr>
      <vt:lpstr>Arial</vt:lpstr>
      <vt:lpstr>Calibri</vt:lpstr>
      <vt:lpstr>Eras Bold ITC</vt:lpstr>
      <vt:lpstr>Eras Medium ITC</vt:lpstr>
      <vt:lpstr>Office Theme</vt:lpstr>
      <vt:lpstr> What is Digital Storytelling?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Vytauto Didžiojo universitetas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Danutė Pranckutė</dc:creator>
  <cp:lastModifiedBy>José Mota</cp:lastModifiedBy>
  <cp:revision>34</cp:revision>
  <cp:lastPrinted>2015-11-02T18:03:04Z</cp:lastPrinted>
  <dcterms:created xsi:type="dcterms:W3CDTF">2015-01-05T11:41:52Z</dcterms:created>
  <dcterms:modified xsi:type="dcterms:W3CDTF">2015-11-02T18:03:56Z</dcterms:modified>
</cp:coreProperties>
</file>