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4"/>
  </p:handoutMasterIdLst>
  <p:sldIdLst>
    <p:sldId id="260" r:id="rId2"/>
    <p:sldId id="261" r:id="rId3"/>
    <p:sldId id="274" r:id="rId4"/>
    <p:sldId id="268" r:id="rId5"/>
    <p:sldId id="264" r:id="rId6"/>
    <p:sldId id="265" r:id="rId7"/>
    <p:sldId id="267" r:id="rId8"/>
    <p:sldId id="269" r:id="rId9"/>
    <p:sldId id="262" r:id="rId10"/>
    <p:sldId id="270" r:id="rId11"/>
    <p:sldId id="271" r:id="rId12"/>
    <p:sldId id="25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A500"/>
    <a:srgbClr val="967900"/>
    <a:srgbClr val="BC9800"/>
    <a:srgbClr val="95A246"/>
    <a:srgbClr val="808000"/>
    <a:srgbClr val="454851"/>
    <a:srgbClr val="3C3E48"/>
    <a:srgbClr val="3F404A"/>
    <a:srgbClr val="E9E9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57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76BF3C-C592-1A47-9228-7DAC5B174F6F}" type="datetimeFigureOut">
              <a:rPr lang="en-US" smtClean="0"/>
              <a:t>11/2/2015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336BA4-5F08-484A-BE8C-7FEF39E9CE8A}" type="slidenum">
              <a:rPr lang="en-US" smtClean="0"/>
              <a:t>‹nº›</a:t>
            </a:fld>
            <a:endParaRPr lang="en-US"/>
          </a:p>
        </p:txBody>
      </p:sp>
    </p:spTree>
    <p:extLst>
      <p:ext uri="{BB962C8B-B14F-4D97-AF65-F5344CB8AC3E}">
        <p14:creationId xmlns:p14="http://schemas.microsoft.com/office/powerpoint/2010/main" val="2601109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1998" y="1201972"/>
            <a:ext cx="6630402" cy="2373099"/>
          </a:xfrm>
        </p:spPr>
        <p:txBody>
          <a:bodyPr/>
          <a:lstStyle/>
          <a:p>
            <a:r>
              <a:rPr lang="lt-LT" dirty="0" smtClean="0"/>
              <a:t>Click to edit Master title style</a:t>
            </a:r>
            <a:endParaRPr lang="en-US" dirty="0"/>
          </a:p>
        </p:txBody>
      </p:sp>
      <p:sp>
        <p:nvSpPr>
          <p:cNvPr id="3" name="Subtitle 2"/>
          <p:cNvSpPr>
            <a:spLocks noGrp="1"/>
          </p:cNvSpPr>
          <p:nvPr>
            <p:ph type="subTitle" idx="1"/>
          </p:nvPr>
        </p:nvSpPr>
        <p:spPr>
          <a:xfrm>
            <a:off x="1141999" y="3692461"/>
            <a:ext cx="6630401" cy="21023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dirty="0" smtClean="0"/>
              <a:t>Click to edit Master subtitle style</a:t>
            </a:r>
            <a:endParaRPr lang="en-US" dirty="0"/>
          </a:p>
        </p:txBody>
      </p:sp>
      <p:sp>
        <p:nvSpPr>
          <p:cNvPr id="4" name="Date Placeholder 3"/>
          <p:cNvSpPr>
            <a:spLocks noGrp="1"/>
          </p:cNvSpPr>
          <p:nvPr>
            <p:ph type="dt" sz="half" idx="10"/>
          </p:nvPr>
        </p:nvSpPr>
        <p:spPr/>
        <p:txBody>
          <a:bodyPr/>
          <a:lstStyle/>
          <a:p>
            <a:fld id="{3C3B97CC-CD2A-7046-B1C6-48812DBF7666}"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dirty="0" smtClean="0">
              <a:latin typeface="Adobe Caslon Pro"/>
              <a:cs typeface="Adobe Caslon Pro"/>
            </a:endParaRPr>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5767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t>11/2/2015</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95603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10072" cy="5851525"/>
          </a:xfrm>
        </p:spPr>
        <p:txBody>
          <a:bodyPr vert="eaVert"/>
          <a:lstStyle/>
          <a:p>
            <a:r>
              <a:rPr lang="lt-LT" dirty="0" smtClean="0"/>
              <a:t>Click to edit Master title style</a:t>
            </a:r>
            <a:endParaRPr lang="en-US" dirty="0"/>
          </a:p>
        </p:txBody>
      </p:sp>
      <p:sp>
        <p:nvSpPr>
          <p:cNvPr id="3" name="Vertical Text Placeholder 2"/>
          <p:cNvSpPr>
            <a:spLocks noGrp="1"/>
          </p:cNvSpPr>
          <p:nvPr>
            <p:ph type="body" orient="vert" idx="1"/>
          </p:nvPr>
        </p:nvSpPr>
        <p:spPr>
          <a:xfrm>
            <a:off x="1141998" y="274638"/>
            <a:ext cx="5335001" cy="5851525"/>
          </a:xfrm>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t>11/2/2015</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endParaRPr lang="en-US" dirty="0" smtClean="0">
              <a:latin typeface="+mn-lt"/>
              <a:cs typeface="+mn-cs"/>
            </a:endParaRP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7753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idx="1"/>
          </p:nvPr>
        </p:nvSpPr>
        <p:spPr/>
        <p:txBody>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t>11/2/2015</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32724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74017" y="4406900"/>
            <a:ext cx="6638539" cy="1362075"/>
          </a:xfrm>
        </p:spPr>
        <p:txBody>
          <a:bodyPr anchor="t"/>
          <a:lstStyle>
            <a:lvl1pPr algn="l">
              <a:defRPr sz="4000" b="1" cap="all"/>
            </a:lvl1pPr>
          </a:lstStyle>
          <a:p>
            <a:r>
              <a:rPr lang="lt-LT" smtClean="0"/>
              <a:t>Click to edit Master title style</a:t>
            </a:r>
            <a:endParaRPr lang="en-US"/>
          </a:p>
        </p:txBody>
      </p:sp>
      <p:sp>
        <p:nvSpPr>
          <p:cNvPr id="3" name="Text Placeholder 2"/>
          <p:cNvSpPr>
            <a:spLocks noGrp="1"/>
          </p:cNvSpPr>
          <p:nvPr>
            <p:ph type="body" idx="1"/>
          </p:nvPr>
        </p:nvSpPr>
        <p:spPr>
          <a:xfrm>
            <a:off x="1174017" y="2906713"/>
            <a:ext cx="66385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Click to edit Master text styles</a:t>
            </a:r>
          </a:p>
        </p:txBody>
      </p:sp>
      <p:sp>
        <p:nvSpPr>
          <p:cNvPr id="4" name="Date Placeholder 3"/>
          <p:cNvSpPr>
            <a:spLocks noGrp="1"/>
          </p:cNvSpPr>
          <p:nvPr>
            <p:ph type="dt" sz="half" idx="10"/>
          </p:nvPr>
        </p:nvSpPr>
        <p:spPr/>
        <p:txBody>
          <a:bodyPr/>
          <a:lstStyle/>
          <a:p>
            <a:fld id="{3C3B97CC-CD2A-7046-B1C6-48812DBF7666}" type="datetimeFigureOut">
              <a:rPr lang="en-US" smtClean="0"/>
              <a:t>11/2/2015</a:t>
            </a:fld>
            <a:endParaRPr lang="en-US"/>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36318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sz="half" idx="1"/>
          </p:nvPr>
        </p:nvSpPr>
        <p:spPr>
          <a:xfrm>
            <a:off x="1141998" y="1600200"/>
            <a:ext cx="33538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Content Placeholder 3"/>
          <p:cNvSpPr>
            <a:spLocks noGrp="1"/>
          </p:cNvSpPr>
          <p:nvPr>
            <p:ph sz="half" idx="2"/>
          </p:nvPr>
        </p:nvSpPr>
        <p:spPr>
          <a:xfrm>
            <a:off x="4648200" y="1600200"/>
            <a:ext cx="31643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5" name="Date Placeholder 4"/>
          <p:cNvSpPr>
            <a:spLocks noGrp="1"/>
          </p:cNvSpPr>
          <p:nvPr>
            <p:ph type="dt" sz="half" idx="10"/>
          </p:nvPr>
        </p:nvSpPr>
        <p:spPr/>
        <p:txBody>
          <a:bodyPr/>
          <a:lstStyle/>
          <a:p>
            <a:fld id="{3C3B97CC-CD2A-7046-B1C6-48812DBF7666}" type="datetimeFigureOut">
              <a:rPr lang="en-US" smtClean="0"/>
              <a:t>11/2/2015</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218982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7" name="Date Placeholder 6"/>
          <p:cNvSpPr>
            <a:spLocks noGrp="1"/>
          </p:cNvSpPr>
          <p:nvPr>
            <p:ph type="dt" sz="half" idx="10"/>
          </p:nvPr>
        </p:nvSpPr>
        <p:spPr/>
        <p:txBody>
          <a:bodyPr/>
          <a:lstStyle/>
          <a:p>
            <a:fld id="{3C3B97CC-CD2A-7046-B1C6-48812DBF7666}" type="datetimeFigureOut">
              <a:rPr lang="en-US" smtClean="0"/>
              <a:t>11/2/2015</a:t>
            </a:fld>
            <a:endParaRPr lang="en-US"/>
          </a:p>
        </p:txBody>
      </p:sp>
      <p:sp>
        <p:nvSpPr>
          <p:cNvPr id="8" name="Footer Placeholder 7"/>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9" name="Slide Number Placeholder 8"/>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31306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1998" y="722862"/>
            <a:ext cx="6670559" cy="1143000"/>
          </a:xfrm>
        </p:spPr>
        <p:txBody>
          <a:bodyPr/>
          <a:lstStyle/>
          <a:p>
            <a:r>
              <a:rPr lang="lt-LT" dirty="0" smtClean="0"/>
              <a:t>Click to edit Master title style</a:t>
            </a:r>
            <a:endParaRPr lang="en-US" dirty="0"/>
          </a:p>
        </p:txBody>
      </p:sp>
      <p:sp>
        <p:nvSpPr>
          <p:cNvPr id="3" name="Date Placeholder 2"/>
          <p:cNvSpPr>
            <a:spLocks noGrp="1"/>
          </p:cNvSpPr>
          <p:nvPr>
            <p:ph type="dt" sz="half" idx="10"/>
          </p:nvPr>
        </p:nvSpPr>
        <p:spPr/>
        <p:txBody>
          <a:bodyPr/>
          <a:lstStyle/>
          <a:p>
            <a:fld id="{3C3B97CC-CD2A-7046-B1C6-48812DBF7666}" type="datetimeFigureOut">
              <a:rPr lang="en-US" smtClean="0"/>
              <a:t>11/2/2015</a:t>
            </a:fld>
            <a:endParaRPr lang="en-US"/>
          </a:p>
        </p:txBody>
      </p:sp>
      <p:sp>
        <p:nvSpPr>
          <p:cNvPr id="4" name="Footer Placeholder 3"/>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5" name="Slide Number Placeholder 4"/>
          <p:cNvSpPr>
            <a:spLocks noGrp="1"/>
          </p:cNvSpPr>
          <p:nvPr>
            <p:ph type="sldNum" sz="quarter" idx="12"/>
          </p:nvPr>
        </p:nvSpPr>
        <p:spPr/>
        <p:txBody>
          <a:bodyPr/>
          <a:lstStyle/>
          <a:p>
            <a:r>
              <a:rPr lang="en-US" dirty="0" err="1" smtClean="0"/>
              <a:t>openprof.eu</a:t>
            </a:r>
            <a:endParaRPr lang="en-US" dirty="0" smtClean="0"/>
          </a:p>
        </p:txBody>
      </p:sp>
    </p:spTree>
    <p:extLst>
      <p:ext uri="{BB962C8B-B14F-4D97-AF65-F5344CB8AC3E}">
        <p14:creationId xmlns:p14="http://schemas.microsoft.com/office/powerpoint/2010/main" val="75199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B97CC-CD2A-7046-B1C6-48812DBF7666}" type="datetimeFigureOut">
              <a:rPr lang="en-US" smtClean="0"/>
              <a:t>11/2/2015</a:t>
            </a:fld>
            <a:endParaRPr lang="en-US"/>
          </a:p>
        </p:txBody>
      </p:sp>
      <p:sp>
        <p:nvSpPr>
          <p:cNvPr id="3" name="Footer Placeholder 2"/>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4" name="Slide Number Placeholder 3"/>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70080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t-L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p:txBody>
          <a:bodyPr/>
          <a:lstStyle/>
          <a:p>
            <a:fld id="{3C3B97CC-CD2A-7046-B1C6-48812DBF7666}" type="datetimeFigureOut">
              <a:rPr lang="en-US" smtClean="0"/>
              <a:t>11/2/2015</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81175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3933" y="4800600"/>
            <a:ext cx="6628623" cy="566738"/>
          </a:xfrm>
        </p:spPr>
        <p:txBody>
          <a:bodyPr anchor="b"/>
          <a:lstStyle>
            <a:lvl1pPr algn="l">
              <a:defRPr sz="2000" b="1"/>
            </a:lvl1pPr>
          </a:lstStyle>
          <a:p>
            <a:r>
              <a:rPr lang="lt-LT" smtClean="0"/>
              <a:t>Click to edit Master title style</a:t>
            </a:r>
            <a:endParaRPr lang="en-US"/>
          </a:p>
        </p:txBody>
      </p:sp>
      <p:sp>
        <p:nvSpPr>
          <p:cNvPr id="3" name="Picture Placeholder 2"/>
          <p:cNvSpPr>
            <a:spLocks noGrp="1"/>
          </p:cNvSpPr>
          <p:nvPr>
            <p:ph type="pic" idx="1"/>
          </p:nvPr>
        </p:nvSpPr>
        <p:spPr>
          <a:xfrm>
            <a:off x="1183933" y="207245"/>
            <a:ext cx="662862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83933" y="5367338"/>
            <a:ext cx="66286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p:txBody>
          <a:bodyPr/>
          <a:lstStyle/>
          <a:p>
            <a:fld id="{3C3B97CC-CD2A-7046-B1C6-48812DBF7666}" type="datetimeFigureOut">
              <a:rPr lang="en-US" smtClean="0"/>
              <a:t>11/2/2015</a:t>
            </a:fld>
            <a:endParaRPr lang="en-US"/>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err="1" smtClean="0"/>
              <a:t>openprof.eu</a:t>
            </a:r>
            <a:endParaRPr lang="en-US" dirty="0" smtClean="0"/>
          </a:p>
        </p:txBody>
      </p:sp>
    </p:spTree>
    <p:extLst>
      <p:ext uri="{BB962C8B-B14F-4D97-AF65-F5344CB8AC3E}">
        <p14:creationId xmlns:p14="http://schemas.microsoft.com/office/powerpoint/2010/main" val="137408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
        <p:cNvGrpSpPr/>
        <p:nvPr/>
      </p:nvGrpSpPr>
      <p:grpSpPr>
        <a:xfrm>
          <a:off x="0" y="0"/>
          <a:ext cx="0" cy="0"/>
          <a:chOff x="0" y="0"/>
          <a:chExt cx="0" cy="0"/>
        </a:xfrm>
      </p:grpSpPr>
      <p:pic>
        <p:nvPicPr>
          <p:cNvPr id="8" name="Picture 7" descr="bot_bgr_kr.gi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736856"/>
            <a:ext cx="9144000" cy="2121144"/>
          </a:xfrm>
          <a:prstGeom prst="rect">
            <a:avLst/>
          </a:prstGeom>
        </p:spPr>
      </p:pic>
      <p:pic>
        <p:nvPicPr>
          <p:cNvPr id="7" name="Picture 6" descr="back_full.gif"/>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5861360"/>
          </a:xfrm>
          <a:prstGeom prst="rect">
            <a:avLst/>
          </a:prstGeom>
        </p:spPr>
      </p:pic>
      <p:sp>
        <p:nvSpPr>
          <p:cNvPr id="2" name="Title Placeholder 1"/>
          <p:cNvSpPr>
            <a:spLocks noGrp="1"/>
          </p:cNvSpPr>
          <p:nvPr>
            <p:ph type="title"/>
          </p:nvPr>
        </p:nvSpPr>
        <p:spPr>
          <a:xfrm>
            <a:off x="1141998" y="274638"/>
            <a:ext cx="6670559" cy="1143000"/>
          </a:xfrm>
          <a:prstGeom prst="rect">
            <a:avLst/>
          </a:prstGeom>
        </p:spPr>
        <p:txBody>
          <a:bodyPr vert="horz" lIns="91440" tIns="45720" rIns="91440" bIns="45720" rtlCol="0" anchor="ctr">
            <a:normAutofit/>
          </a:bodyPr>
          <a:lstStyle/>
          <a:p>
            <a:r>
              <a:rPr lang="lt-LT" dirty="0" smtClean="0"/>
              <a:t>Click to edit Master title style</a:t>
            </a:r>
            <a:endParaRPr lang="en-US" dirty="0"/>
          </a:p>
        </p:txBody>
      </p:sp>
      <p:sp>
        <p:nvSpPr>
          <p:cNvPr id="3" name="Text Placeholder 2"/>
          <p:cNvSpPr>
            <a:spLocks noGrp="1"/>
          </p:cNvSpPr>
          <p:nvPr>
            <p:ph type="body" idx="1"/>
          </p:nvPr>
        </p:nvSpPr>
        <p:spPr>
          <a:xfrm>
            <a:off x="1141999" y="1600201"/>
            <a:ext cx="6670558" cy="4354694"/>
          </a:xfrm>
          <a:prstGeom prst="rect">
            <a:avLst/>
          </a:prstGeom>
        </p:spPr>
        <p:txBody>
          <a:bodyPr vert="horz" lIns="91440" tIns="45720" rIns="91440" bIns="45720" rtlCol="0">
            <a:normAutofit/>
          </a:body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B97CC-CD2A-7046-B1C6-48812DBF7666}" type="datetimeFigureOut">
              <a:rPr lang="en-US" smtClean="0"/>
              <a:t>11/2/2015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latin typeface="Adobe Caslon Pro"/>
              <a:cs typeface="Adobe Caslon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9" name="Rectangle 8"/>
          <p:cNvSpPr/>
          <p:nvPr userDrawn="1"/>
        </p:nvSpPr>
        <p:spPr>
          <a:xfrm>
            <a:off x="3124200" y="6500625"/>
            <a:ext cx="184666" cy="307777"/>
          </a:xfrm>
          <a:prstGeom prst="rect">
            <a:avLst/>
          </a:prstGeom>
        </p:spPr>
        <p:txBody>
          <a:bodyPr wrap="none">
            <a:spAutoFit/>
          </a:bodyPr>
          <a:lstStyle/>
          <a:p>
            <a:endParaRPr lang="en-US" sz="1400" b="0" dirty="0" smtClean="0">
              <a:ln>
                <a:solidFill>
                  <a:srgbClr val="3C3E48"/>
                </a:solidFill>
              </a:ln>
              <a:solidFill>
                <a:srgbClr val="454851"/>
              </a:solidFill>
              <a:latin typeface="Adobe Caslon Pro"/>
              <a:cs typeface="Adobe Caslon Pro"/>
            </a:endParaRPr>
          </a:p>
        </p:txBody>
      </p:sp>
      <p:sp>
        <p:nvSpPr>
          <p:cNvPr id="10" name="Rectangle 9"/>
          <p:cNvSpPr/>
          <p:nvPr userDrawn="1"/>
        </p:nvSpPr>
        <p:spPr>
          <a:xfrm>
            <a:off x="8166636" y="6452587"/>
            <a:ext cx="800219" cy="246221"/>
          </a:xfrm>
          <a:prstGeom prst="rect">
            <a:avLst/>
          </a:prstGeom>
        </p:spPr>
        <p:txBody>
          <a:bodyPr wrap="none">
            <a:spAutoFit/>
          </a:bodyPr>
          <a:lstStyle/>
          <a:p>
            <a:r>
              <a:rPr lang="en-US" sz="1000" dirty="0" err="1" smtClean="0">
                <a:solidFill>
                  <a:srgbClr val="3F404A"/>
                </a:solidFill>
                <a:latin typeface="Adobe Caslon Pro"/>
                <a:cs typeface="Adobe Caslon Pro"/>
              </a:rPr>
              <a:t>openprof.eu</a:t>
            </a:r>
            <a:endParaRPr lang="en-US" sz="1000" dirty="0">
              <a:solidFill>
                <a:srgbClr val="3F404A"/>
              </a:solidFill>
              <a:latin typeface="Adobe Caslon Pro"/>
              <a:cs typeface="Adobe Caslon Pro"/>
            </a:endParaRPr>
          </a:p>
        </p:txBody>
      </p:sp>
      <p:sp>
        <p:nvSpPr>
          <p:cNvPr id="12" name="Rectangle 11"/>
          <p:cNvSpPr/>
          <p:nvPr userDrawn="1"/>
        </p:nvSpPr>
        <p:spPr>
          <a:xfrm>
            <a:off x="3498061" y="6459865"/>
            <a:ext cx="2477774" cy="246221"/>
          </a:xfrm>
          <a:prstGeom prst="rect">
            <a:avLst/>
          </a:prstGeom>
        </p:spPr>
        <p:txBody>
          <a:bodyPr wrap="none">
            <a:spAutoFit/>
          </a:bodyPr>
          <a:lstStyle/>
          <a:p>
            <a:r>
              <a:rPr lang="en-US" sz="1000" dirty="0" smtClean="0">
                <a:solidFill>
                  <a:srgbClr val="3F404A"/>
                </a:solidFill>
                <a:latin typeface="Adobe Caslon Pro"/>
                <a:cs typeface="Adobe Caslon Pro"/>
              </a:rPr>
              <a:t>Project No. 2014-1-LT01-KA202-000562</a:t>
            </a:r>
            <a:endParaRPr lang="en-US" sz="1000" dirty="0">
              <a:solidFill>
                <a:srgbClr val="3F404A"/>
              </a:solidFill>
              <a:latin typeface="Adobe Caslon Pro"/>
              <a:cs typeface="Adobe Caslon Pro"/>
            </a:endParaRPr>
          </a:p>
        </p:txBody>
      </p:sp>
      <p:pic>
        <p:nvPicPr>
          <p:cNvPr id="14" name="Picture 13" descr="erasmusplus_logo.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21122" y="184478"/>
            <a:ext cx="2245734" cy="494342"/>
          </a:xfrm>
          <a:prstGeom prst="rect">
            <a:avLst/>
          </a:prstGeom>
        </p:spPr>
      </p:pic>
      <p:pic>
        <p:nvPicPr>
          <p:cNvPr id="15" name="Picture 14" descr="oficialus_logo_296x200_0.pn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1"/>
            <a:ext cx="1434138" cy="969012"/>
          </a:xfrm>
          <a:prstGeom prst="rect">
            <a:avLst/>
          </a:prstGeom>
        </p:spPr>
      </p:pic>
    </p:spTree>
    <p:extLst>
      <p:ext uri="{BB962C8B-B14F-4D97-AF65-F5344CB8AC3E}">
        <p14:creationId xmlns:p14="http://schemas.microsoft.com/office/powerpoint/2010/main" val="297549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dobe Caslon Pro"/>
          <a:ea typeface="+mj-ea"/>
          <a:cs typeface="Adobe Caslon Pro"/>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dobe Caslon Pro"/>
          <a:ea typeface="+mn-ea"/>
          <a:cs typeface="Adobe Caslon Pro"/>
        </a:defRPr>
      </a:lvl1pPr>
      <a:lvl2pPr marL="742950" indent="-285750" algn="l" defTabSz="457200" rtl="0" eaLnBrk="1" latinLnBrk="0" hangingPunct="1">
        <a:spcBef>
          <a:spcPct val="20000"/>
        </a:spcBef>
        <a:buFont typeface="Arial"/>
        <a:buChar char="–"/>
        <a:defRPr sz="2800" kern="1200">
          <a:solidFill>
            <a:schemeClr val="tx1"/>
          </a:solidFill>
          <a:latin typeface="Adobe Caslon Pro"/>
          <a:ea typeface="+mn-ea"/>
          <a:cs typeface="Adobe Caslon Pro"/>
        </a:defRPr>
      </a:lvl2pPr>
      <a:lvl3pPr marL="1143000" indent="-228600" algn="l" defTabSz="457200" rtl="0" eaLnBrk="1" latinLnBrk="0" hangingPunct="1">
        <a:spcBef>
          <a:spcPct val="20000"/>
        </a:spcBef>
        <a:buFont typeface="Arial"/>
        <a:buChar char="•"/>
        <a:defRPr sz="2400" kern="1200">
          <a:solidFill>
            <a:schemeClr val="tx1"/>
          </a:solidFill>
          <a:latin typeface="Adobe Caslon Pro"/>
          <a:ea typeface="+mn-ea"/>
          <a:cs typeface="Adobe Caslon Pro"/>
        </a:defRPr>
      </a:lvl3pPr>
      <a:lvl4pPr marL="16002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4pPr>
      <a:lvl5pPr marL="20574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youtu.be/AAVe4Bob3Ys?list=PLkALXvyBte0GZTE90TLEv_UGRXOCMz-Z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youtube.com/watch?v=a1f-_FXgJZ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What are the elements of digital narratives?</a:t>
            </a:r>
            <a:endParaRPr lang="en-US" dirty="0"/>
          </a:p>
        </p:txBody>
      </p:sp>
      <p:sp>
        <p:nvSpPr>
          <p:cNvPr id="3" name="Subtitle 2"/>
          <p:cNvSpPr>
            <a:spLocks noGrp="1"/>
          </p:cNvSpPr>
          <p:nvPr>
            <p:ph type="subTitle" idx="1"/>
          </p:nvPr>
        </p:nvSpPr>
        <p:spPr/>
        <p:txBody>
          <a:bodyPr/>
          <a:lstStyle/>
          <a:p>
            <a:r>
              <a:rPr lang="en-US" dirty="0" err="1" smtClean="0"/>
              <a:t>Universidade</a:t>
            </a:r>
            <a:r>
              <a:rPr lang="en-US" dirty="0" smtClean="0"/>
              <a:t> </a:t>
            </a:r>
            <a:r>
              <a:rPr lang="en-US" dirty="0" err="1" smtClean="0"/>
              <a:t>Aberta</a:t>
            </a:r>
            <a:endParaRPr lang="en-US" dirty="0" smtClean="0"/>
          </a:p>
          <a:p>
            <a:endParaRPr lang="en-US" dirty="0"/>
          </a:p>
        </p:txBody>
      </p:sp>
      <p:sp>
        <p:nvSpPr>
          <p:cNvPr id="4" name="Text Placeholder 2"/>
          <p:cNvSpPr txBox="1">
            <a:spLocks/>
          </p:cNvSpPr>
          <p:nvPr/>
        </p:nvSpPr>
        <p:spPr>
          <a:xfrm>
            <a:off x="1531171" y="189922"/>
            <a:ext cx="5234469" cy="75969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t>Open Professional Collaboration </a:t>
            </a:r>
          </a:p>
          <a:p>
            <a:r>
              <a:rPr lang="en-US" sz="2400" dirty="0" smtClean="0"/>
              <a:t>for Innovation </a:t>
            </a:r>
            <a:endParaRPr lang="en-US" sz="2400"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7523" y="4352544"/>
            <a:ext cx="1376290" cy="1318486"/>
          </a:xfrm>
          <a:prstGeom prst="rect">
            <a:avLst/>
          </a:prstGeom>
        </p:spPr>
      </p:pic>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517" y="5462032"/>
            <a:ext cx="2666351" cy="1036914"/>
          </a:xfrm>
          <a:prstGeom prst="rect">
            <a:avLst/>
          </a:prstGeom>
        </p:spPr>
      </p:pic>
    </p:spTree>
    <p:extLst>
      <p:ext uri="{BB962C8B-B14F-4D97-AF65-F5344CB8AC3E}">
        <p14:creationId xmlns:p14="http://schemas.microsoft.com/office/powerpoint/2010/main" val="2589619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42490" y="256350"/>
            <a:ext cx="6670559" cy="1143000"/>
          </a:xfrm>
        </p:spPr>
        <p:txBody>
          <a:bodyPr/>
          <a:lstStyle/>
          <a:p>
            <a:r>
              <a:rPr lang="en-US" b="1" dirty="0"/>
              <a:t>7. </a:t>
            </a:r>
            <a:r>
              <a:rPr lang="en-US" b="1" dirty="0" smtClean="0"/>
              <a:t>Pacing</a:t>
            </a:r>
            <a:endParaRPr lang="pt-PT" dirty="0"/>
          </a:p>
        </p:txBody>
      </p:sp>
      <p:sp>
        <p:nvSpPr>
          <p:cNvPr id="3" name="Marcador de Posição de Conteúdo 2"/>
          <p:cNvSpPr>
            <a:spLocks noGrp="1"/>
          </p:cNvSpPr>
          <p:nvPr>
            <p:ph idx="1"/>
          </p:nvPr>
        </p:nvSpPr>
        <p:spPr>
          <a:xfrm>
            <a:off x="1141999" y="1384760"/>
            <a:ext cx="6670558" cy="4354694"/>
          </a:xfrm>
        </p:spPr>
        <p:txBody>
          <a:bodyPr>
            <a:normAutofit/>
          </a:bodyPr>
          <a:lstStyle/>
          <a:p>
            <a:pPr marL="0" indent="0" algn="ctr">
              <a:buNone/>
            </a:pPr>
            <a:r>
              <a:rPr lang="en-US" sz="2800" dirty="0"/>
              <a:t> The pace of the narrative and how progress faster or slower.</a:t>
            </a:r>
            <a:endParaRPr lang="pt-PT" sz="2800" dirty="0"/>
          </a:p>
        </p:txBody>
      </p:sp>
      <p:sp>
        <p:nvSpPr>
          <p:cNvPr id="4" name="Retângulo 3"/>
          <p:cNvSpPr/>
          <p:nvPr/>
        </p:nvSpPr>
        <p:spPr>
          <a:xfrm>
            <a:off x="1141999" y="2752627"/>
            <a:ext cx="7023936" cy="2932176"/>
          </a:xfrm>
          <a:prstGeom prst="rect">
            <a:avLst/>
          </a:prstGeom>
          <a:solidFill>
            <a:srgbClr val="967900"/>
          </a:solidFill>
          <a:ln>
            <a:solidFill>
              <a:srgbClr val="9679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smtClean="0"/>
              <a:t>The </a:t>
            </a:r>
            <a:r>
              <a:rPr lang="en-US" sz="2400" dirty="0"/>
              <a:t>pace set in the narrative, should be adapted to the course of </a:t>
            </a:r>
            <a:r>
              <a:rPr lang="en-US" sz="2400" dirty="0" smtClean="0"/>
              <a:t>it: it </a:t>
            </a:r>
            <a:r>
              <a:rPr lang="en-US" sz="2400" dirty="0"/>
              <a:t>should not be something constant which may cause some monotony. </a:t>
            </a:r>
            <a:endParaRPr lang="en-US" sz="2400" dirty="0" smtClean="0"/>
          </a:p>
          <a:p>
            <a:endParaRPr lang="en-US" sz="2400" dirty="0"/>
          </a:p>
          <a:p>
            <a:r>
              <a:rPr lang="en-US" sz="2400" dirty="0" smtClean="0"/>
              <a:t>The pacing </a:t>
            </a:r>
            <a:r>
              <a:rPr lang="en-US" sz="2400" dirty="0"/>
              <a:t>should be </a:t>
            </a:r>
            <a:r>
              <a:rPr lang="en-US" sz="2400" dirty="0" smtClean="0"/>
              <a:t>adapted </a:t>
            </a:r>
            <a:r>
              <a:rPr lang="en-US" sz="2400" dirty="0"/>
              <a:t>for instance by making more rapidly </a:t>
            </a:r>
            <a:r>
              <a:rPr lang="en-US" sz="2400" dirty="0" smtClean="0"/>
              <a:t>for </a:t>
            </a:r>
            <a:r>
              <a:rPr lang="en-US" sz="2400" dirty="0"/>
              <a:t>certain </a:t>
            </a:r>
            <a:r>
              <a:rPr lang="en-US" sz="2400" dirty="0" smtClean="0"/>
              <a:t>scenes </a:t>
            </a:r>
            <a:r>
              <a:rPr lang="en-US" sz="2400" dirty="0"/>
              <a:t>involving an action or slower, </a:t>
            </a:r>
            <a:r>
              <a:rPr lang="en-US" sz="2400" dirty="0" smtClean="0"/>
              <a:t>in cases </a:t>
            </a:r>
            <a:r>
              <a:rPr lang="en-US" sz="2400" dirty="0"/>
              <a:t>involving </a:t>
            </a:r>
            <a:r>
              <a:rPr lang="en-US" sz="2400" dirty="0" smtClean="0"/>
              <a:t>thriller or </a:t>
            </a:r>
            <a:r>
              <a:rPr lang="en-US" sz="2400" dirty="0" err="1" smtClean="0"/>
              <a:t>suspence</a:t>
            </a:r>
            <a:r>
              <a:rPr lang="en-US" sz="2400" dirty="0" smtClean="0"/>
              <a:t>.</a:t>
            </a:r>
            <a:endParaRPr lang="pt-PT" sz="2400" b="1" dirty="0"/>
          </a:p>
        </p:txBody>
      </p:sp>
    </p:spTree>
    <p:extLst>
      <p:ext uri="{BB962C8B-B14F-4D97-AF65-F5344CB8AC3E}">
        <p14:creationId xmlns:p14="http://schemas.microsoft.com/office/powerpoint/2010/main" val="2813073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9695" y="933340"/>
            <a:ext cx="6263628" cy="1143000"/>
          </a:xfrm>
          <a:solidFill>
            <a:srgbClr val="967900"/>
          </a:solidFill>
        </p:spPr>
        <p:txBody>
          <a:bodyPr>
            <a:normAutofit/>
          </a:bodyPr>
          <a:lstStyle/>
          <a:p>
            <a:r>
              <a:rPr lang="pt-PT" sz="3600" b="1" dirty="0" smtClean="0">
                <a:solidFill>
                  <a:schemeClr val="bg1"/>
                </a:solidFill>
              </a:rPr>
              <a:t>A DST EXAMPLE - </a:t>
            </a:r>
            <a:r>
              <a:rPr lang="pt-PT" sz="3600" b="1" dirty="0" err="1" smtClean="0">
                <a:solidFill>
                  <a:schemeClr val="bg1"/>
                </a:solidFill>
              </a:rPr>
              <a:t>Video</a:t>
            </a:r>
            <a:endParaRPr lang="pt-PT" sz="3600" b="1" dirty="0">
              <a:solidFill>
                <a:schemeClr val="bg1"/>
              </a:solidFill>
            </a:endParaRPr>
          </a:p>
        </p:txBody>
      </p:sp>
      <p:sp>
        <p:nvSpPr>
          <p:cNvPr id="3" name="Marcador de Posição de Conteúdo 2"/>
          <p:cNvSpPr>
            <a:spLocks noGrp="1"/>
          </p:cNvSpPr>
          <p:nvPr>
            <p:ph idx="1"/>
          </p:nvPr>
        </p:nvSpPr>
        <p:spPr>
          <a:xfrm>
            <a:off x="-264955" y="5954895"/>
            <a:ext cx="8971209" cy="331334"/>
          </a:xfrm>
        </p:spPr>
        <p:txBody>
          <a:bodyPr>
            <a:normAutofit fontScale="55000" lnSpcReduction="20000"/>
          </a:bodyPr>
          <a:lstStyle/>
          <a:p>
            <a:pPr marL="0" indent="0">
              <a:buNone/>
            </a:pPr>
            <a:r>
              <a:rPr lang="en-US" dirty="0"/>
              <a:t> </a:t>
            </a:r>
            <a:endParaRPr lang="pt-PT" dirty="0"/>
          </a:p>
        </p:txBody>
      </p:sp>
      <p:sp>
        <p:nvSpPr>
          <p:cNvPr id="5" name="Retângulo 4"/>
          <p:cNvSpPr/>
          <p:nvPr/>
        </p:nvSpPr>
        <p:spPr>
          <a:xfrm>
            <a:off x="930240" y="5916897"/>
            <a:ext cx="7610645" cy="369332"/>
          </a:xfrm>
          <a:prstGeom prst="rect">
            <a:avLst/>
          </a:prstGeom>
        </p:spPr>
        <p:txBody>
          <a:bodyPr wrap="square">
            <a:spAutoFit/>
          </a:bodyPr>
          <a:lstStyle/>
          <a:p>
            <a:r>
              <a:rPr lang="pt-PT" dirty="0">
                <a:hlinkClick r:id="rId2"/>
              </a:rPr>
              <a:t>https://youtu.be/AAVe4Bob3Ys?list=PLkALXvyBte0GZTE90TLEv_UGRXOCMz-Zm</a:t>
            </a:r>
            <a:endParaRPr lang="pt-PT" dirty="0"/>
          </a:p>
        </p:txBody>
      </p:sp>
      <p:pic>
        <p:nvPicPr>
          <p:cNvPr id="6" name="Imagem 5">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9694" y="2166106"/>
            <a:ext cx="6263629" cy="3560693"/>
          </a:xfrm>
          <a:prstGeom prst="rect">
            <a:avLst/>
          </a:prstGeom>
        </p:spPr>
      </p:pic>
    </p:spTree>
    <p:extLst>
      <p:ext uri="{BB962C8B-B14F-4D97-AF65-F5344CB8AC3E}">
        <p14:creationId xmlns:p14="http://schemas.microsoft.com/office/powerpoint/2010/main" val="3519250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141999" y="973373"/>
            <a:ext cx="6630401" cy="2172230"/>
          </a:xfrm>
        </p:spPr>
        <p:txBody>
          <a:bodyPr>
            <a:normAutofit fontScale="92500" lnSpcReduction="10000"/>
          </a:bodyPr>
          <a:lstStyle/>
          <a:p>
            <a:r>
              <a:rPr lang="en-US" dirty="0"/>
              <a:t>Produced by </a:t>
            </a:r>
            <a:r>
              <a:rPr lang="en-US" dirty="0" smtClean="0"/>
              <a:t>Lina Morgado e José Figueiredo </a:t>
            </a:r>
            <a:r>
              <a:rPr lang="en-US" dirty="0"/>
              <a:t>in the framework of Erasmus+ project</a:t>
            </a:r>
            <a:br>
              <a:rPr lang="en-US" dirty="0"/>
            </a:br>
            <a:r>
              <a:rPr lang="en-US" dirty="0"/>
              <a:t>“Open Professional </a:t>
            </a:r>
            <a:r>
              <a:rPr lang="en-US" dirty="0" smtClean="0"/>
              <a:t>Collaboration </a:t>
            </a:r>
            <a:r>
              <a:rPr lang="en-US" dirty="0"/>
              <a:t>for </a:t>
            </a:r>
            <a:r>
              <a:rPr lang="en-US" dirty="0" smtClean="0"/>
              <a:t>Innovation”</a:t>
            </a:r>
            <a:endParaRPr lang="en-US" dirty="0"/>
          </a:p>
        </p:txBody>
      </p:sp>
      <p:sp>
        <p:nvSpPr>
          <p:cNvPr id="10" name="Subtitle 8"/>
          <p:cNvSpPr txBox="1">
            <a:spLocks/>
          </p:cNvSpPr>
          <p:nvPr/>
        </p:nvSpPr>
        <p:spPr>
          <a:xfrm>
            <a:off x="1141999" y="2931936"/>
            <a:ext cx="6630401" cy="1365072"/>
          </a:xfrm>
          <a:prstGeom prst="rect">
            <a:avLst/>
          </a:prstGeom>
        </p:spPr>
        <p:txBody>
          <a:bodyPr vert="horz" lIns="91440" tIns="45720" rIns="91440" bIns="45720" rtlCol="0"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Contributors:</a:t>
            </a:r>
            <a:endParaRPr lang="en-US" dirty="0"/>
          </a:p>
        </p:txBody>
      </p:sp>
      <p:sp>
        <p:nvSpPr>
          <p:cNvPr id="11" name="Subtitle 8"/>
          <p:cNvSpPr txBox="1">
            <a:spLocks/>
          </p:cNvSpPr>
          <p:nvPr/>
        </p:nvSpPr>
        <p:spPr>
          <a:xfrm>
            <a:off x="1141999" y="4449408"/>
            <a:ext cx="6630401" cy="1365072"/>
          </a:xfrm>
          <a:prstGeom prst="rect">
            <a:avLst/>
          </a:prstGeom>
        </p:spPr>
        <p:txBody>
          <a:bodyPr vert="horz" lIns="91440" tIns="45720" rIns="91440" bIns="45720" rtlCol="0" anchor="ctr">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This project has been funded </a:t>
            </a:r>
            <a:r>
              <a:rPr lang="en-US" dirty="0" smtClean="0"/>
              <a:t>by Erasmus + </a:t>
            </a:r>
            <a:r>
              <a:rPr lang="en-US" dirty="0" err="1" smtClean="0"/>
              <a:t>programme</a:t>
            </a:r>
            <a:r>
              <a:rPr lang="en-US" dirty="0" smtClean="0"/>
              <a:t> of the European Union. </a:t>
            </a:r>
            <a:r>
              <a:rPr lang="en-US" dirty="0"/>
              <a:t>This </a:t>
            </a:r>
            <a:r>
              <a:rPr lang="en-US" dirty="0" smtClean="0"/>
              <a:t>OER </a:t>
            </a:r>
            <a:r>
              <a:rPr lang="en-US" dirty="0"/>
              <a:t>reflects the views only of the </a:t>
            </a:r>
            <a:r>
              <a:rPr lang="en-US" dirty="0" smtClean="0"/>
              <a:t>authors, </a:t>
            </a:r>
            <a:r>
              <a:rPr lang="en-US" dirty="0"/>
              <a:t>and the </a:t>
            </a:r>
            <a:r>
              <a:rPr lang="en-US" dirty="0" smtClean="0"/>
              <a:t>Commission </a:t>
            </a:r>
            <a:r>
              <a:rPr lang="en-US" dirty="0"/>
              <a:t>cannot be held responsible for any use which may be made of the information contained therein</a:t>
            </a:r>
            <a:r>
              <a:rPr lang="en-US" dirty="0" smtClean="0"/>
              <a:t>.</a:t>
            </a:r>
            <a:endParaRPr lang="en-US" dirty="0"/>
          </a:p>
        </p:txBody>
      </p:sp>
    </p:spTree>
    <p:extLst>
      <p:ext uri="{BB962C8B-B14F-4D97-AF65-F5344CB8AC3E}">
        <p14:creationId xmlns:p14="http://schemas.microsoft.com/office/powerpoint/2010/main" val="1518580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24293" y="988221"/>
            <a:ext cx="6670559" cy="1143000"/>
          </a:xfrm>
          <a:solidFill>
            <a:srgbClr val="967900"/>
          </a:solidFill>
        </p:spPr>
        <p:txBody>
          <a:bodyPr>
            <a:normAutofit fontScale="90000"/>
          </a:bodyPr>
          <a:lstStyle/>
          <a:p>
            <a:r>
              <a:rPr lang="pt-PT" dirty="0" err="1" smtClean="0">
                <a:solidFill>
                  <a:schemeClr val="bg1"/>
                </a:solidFill>
              </a:rPr>
              <a:t>Elements</a:t>
            </a:r>
            <a:r>
              <a:rPr lang="pt-PT" dirty="0" smtClean="0">
                <a:solidFill>
                  <a:schemeClr val="bg1"/>
                </a:solidFill>
              </a:rPr>
              <a:t> </a:t>
            </a:r>
            <a:r>
              <a:rPr lang="pt-PT" dirty="0" err="1" smtClean="0">
                <a:solidFill>
                  <a:schemeClr val="bg1"/>
                </a:solidFill>
              </a:rPr>
              <a:t>of</a:t>
            </a:r>
            <a:r>
              <a:rPr lang="pt-PT" dirty="0" smtClean="0">
                <a:solidFill>
                  <a:schemeClr val="bg1"/>
                </a:solidFill>
              </a:rPr>
              <a:t> Digital </a:t>
            </a:r>
            <a:r>
              <a:rPr lang="pt-PT" dirty="0" err="1" smtClean="0">
                <a:solidFill>
                  <a:schemeClr val="bg1"/>
                </a:solidFill>
              </a:rPr>
              <a:t>Storytelling</a:t>
            </a:r>
            <a:endParaRPr lang="pt-PT" dirty="0">
              <a:solidFill>
                <a:schemeClr val="bg1"/>
              </a:solidFill>
            </a:endParaRPr>
          </a:p>
        </p:txBody>
      </p:sp>
      <p:sp>
        <p:nvSpPr>
          <p:cNvPr id="7" name="CaixaDeTexto 6"/>
          <p:cNvSpPr txBox="1"/>
          <p:nvPr/>
        </p:nvSpPr>
        <p:spPr>
          <a:xfrm>
            <a:off x="1148879" y="2498857"/>
            <a:ext cx="4024363" cy="3447098"/>
          </a:xfrm>
          <a:prstGeom prst="rect">
            <a:avLst/>
          </a:prstGeom>
          <a:solidFill>
            <a:schemeClr val="bg2">
              <a:lumMod val="10000"/>
            </a:schemeClr>
          </a:solidFill>
        </p:spPr>
        <p:txBody>
          <a:bodyPr wrap="square" rtlCol="0">
            <a:spAutoFit/>
          </a:bodyPr>
          <a:lstStyle/>
          <a:p>
            <a:pPr algn="ctr"/>
            <a:r>
              <a:rPr lang="en-US" sz="4000" b="1" dirty="0" smtClean="0">
                <a:solidFill>
                  <a:srgbClr val="967900"/>
                </a:solidFill>
              </a:rPr>
              <a:t> </a:t>
            </a:r>
            <a:r>
              <a:rPr lang="en-US" sz="4000" b="1" dirty="0">
                <a:solidFill>
                  <a:srgbClr val="C00000"/>
                </a:solidFill>
              </a:rPr>
              <a:t>7</a:t>
            </a:r>
            <a:r>
              <a:rPr lang="en-US" sz="4000" b="1" dirty="0">
                <a:solidFill>
                  <a:srgbClr val="967900"/>
                </a:solidFill>
              </a:rPr>
              <a:t> </a:t>
            </a:r>
            <a:r>
              <a:rPr lang="en-US" sz="4000" b="1" dirty="0" smtClean="0">
                <a:solidFill>
                  <a:schemeClr val="tx2">
                    <a:lumMod val="60000"/>
                    <a:lumOff val="40000"/>
                  </a:schemeClr>
                </a:solidFill>
              </a:rPr>
              <a:t>Elements</a:t>
            </a:r>
            <a:r>
              <a:rPr lang="en-US" sz="4000" b="1" dirty="0" smtClean="0">
                <a:solidFill>
                  <a:srgbClr val="967900"/>
                </a:solidFill>
              </a:rPr>
              <a:t> </a:t>
            </a:r>
          </a:p>
          <a:p>
            <a:pPr algn="ctr"/>
            <a:r>
              <a:rPr lang="en-US" sz="4000" b="1" dirty="0" smtClean="0">
                <a:solidFill>
                  <a:srgbClr val="967900"/>
                </a:solidFill>
              </a:rPr>
              <a:t>of</a:t>
            </a:r>
          </a:p>
          <a:p>
            <a:pPr algn="ctr"/>
            <a:r>
              <a:rPr lang="en-US" sz="4000" b="1" dirty="0" smtClean="0">
                <a:solidFill>
                  <a:schemeClr val="accent6">
                    <a:lumMod val="75000"/>
                  </a:schemeClr>
                </a:solidFill>
              </a:rPr>
              <a:t>Digital</a:t>
            </a:r>
            <a:r>
              <a:rPr lang="en-US" sz="4000" b="1" dirty="0" smtClean="0">
                <a:solidFill>
                  <a:srgbClr val="967900"/>
                </a:solidFill>
              </a:rPr>
              <a:t> </a:t>
            </a:r>
            <a:r>
              <a:rPr lang="en-US" sz="4000" b="1" dirty="0">
                <a:solidFill>
                  <a:schemeClr val="bg1"/>
                </a:solidFill>
              </a:rPr>
              <a:t>Storytelling</a:t>
            </a:r>
            <a:r>
              <a:rPr lang="en-US" sz="4000" b="1" dirty="0">
                <a:solidFill>
                  <a:schemeClr val="accent2">
                    <a:lumMod val="75000"/>
                  </a:schemeClr>
                </a:solidFill>
              </a:rPr>
              <a:t> </a:t>
            </a:r>
            <a:endParaRPr lang="en-US" sz="4000" b="1" dirty="0" smtClean="0">
              <a:solidFill>
                <a:schemeClr val="accent2">
                  <a:lumMod val="75000"/>
                </a:schemeClr>
              </a:solidFill>
            </a:endParaRPr>
          </a:p>
          <a:p>
            <a:pPr algn="ctr"/>
            <a:endParaRPr lang="en-US" sz="4000" dirty="0">
              <a:solidFill>
                <a:schemeClr val="accent2">
                  <a:lumMod val="75000"/>
                </a:schemeClr>
              </a:solidFill>
            </a:endParaRPr>
          </a:p>
          <a:p>
            <a:endParaRPr lang="pt-PT" dirty="0"/>
          </a:p>
        </p:txBody>
      </p:sp>
      <p:pic>
        <p:nvPicPr>
          <p:cNvPr id="1026" name="Picture 2" descr="https://scontent-mad1-1.xx.fbcdn.net/hphotos-xpt1/v/t1.0-9/11235394_362816247256957_5287482786747576095_n.png?oh=edcb9abc1d6f70403b7f7ee8493ccf1a&amp;oe=5670ACB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1396" y="2530995"/>
            <a:ext cx="3314481" cy="2611548"/>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Posição de Conteúdo 4"/>
          <p:cNvSpPr txBox="1">
            <a:spLocks/>
          </p:cNvSpPr>
          <p:nvPr/>
        </p:nvSpPr>
        <p:spPr>
          <a:xfrm>
            <a:off x="5191396" y="5142543"/>
            <a:ext cx="3314481" cy="733933"/>
          </a:xfrm>
          <a:prstGeom prst="rect">
            <a:avLst/>
          </a:prstGeom>
          <a:solidFill>
            <a:srgbClr val="967900"/>
          </a:solidFill>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Adobe Caslon Pro"/>
                <a:ea typeface="+mn-ea"/>
                <a:cs typeface="Adobe Caslon Pro"/>
              </a:defRPr>
            </a:lvl1pPr>
            <a:lvl2pPr marL="742950" indent="-285750" algn="l" defTabSz="457200" rtl="0" eaLnBrk="1" latinLnBrk="0" hangingPunct="1">
              <a:spcBef>
                <a:spcPct val="20000"/>
              </a:spcBef>
              <a:buFont typeface="Arial"/>
              <a:buChar char="–"/>
              <a:defRPr sz="2800" kern="1200">
                <a:solidFill>
                  <a:schemeClr val="tx1"/>
                </a:solidFill>
                <a:latin typeface="Adobe Caslon Pro"/>
                <a:ea typeface="+mn-ea"/>
                <a:cs typeface="Adobe Caslon Pro"/>
              </a:defRPr>
            </a:lvl2pPr>
            <a:lvl3pPr marL="1143000" indent="-228600" algn="l" defTabSz="457200" rtl="0" eaLnBrk="1" latinLnBrk="0" hangingPunct="1">
              <a:spcBef>
                <a:spcPct val="20000"/>
              </a:spcBef>
              <a:buFont typeface="Arial"/>
              <a:buChar char="•"/>
              <a:defRPr sz="2400" kern="1200">
                <a:solidFill>
                  <a:schemeClr val="tx1"/>
                </a:solidFill>
                <a:latin typeface="Adobe Caslon Pro"/>
                <a:ea typeface="+mn-ea"/>
                <a:cs typeface="Adobe Caslon Pro"/>
              </a:defRPr>
            </a:lvl3pPr>
            <a:lvl4pPr marL="16002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4pPr>
            <a:lvl5pPr marL="20574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Font typeface="Arial"/>
              <a:buNone/>
            </a:pPr>
            <a:r>
              <a:rPr lang="en-US" dirty="0" smtClean="0">
                <a:solidFill>
                  <a:schemeClr val="bg1">
                    <a:lumMod val="95000"/>
                  </a:schemeClr>
                </a:solidFill>
              </a:rPr>
              <a:t>Digital Storytelling </a:t>
            </a:r>
          </a:p>
          <a:p>
            <a:pPr marL="0" indent="0" algn="ctr">
              <a:spcBef>
                <a:spcPts val="0"/>
              </a:spcBef>
              <a:buFont typeface="Arial"/>
              <a:buNone/>
            </a:pPr>
            <a:r>
              <a:rPr lang="en-US" dirty="0" smtClean="0">
                <a:solidFill>
                  <a:schemeClr val="bg1">
                    <a:lumMod val="95000"/>
                  </a:schemeClr>
                </a:solidFill>
              </a:rPr>
              <a:t> (Lambert, 2013) </a:t>
            </a:r>
          </a:p>
          <a:p>
            <a:pPr marL="0" indent="0">
              <a:buFont typeface="Arial"/>
              <a:buNone/>
            </a:pPr>
            <a:endParaRPr lang="en-US" dirty="0" smtClean="0"/>
          </a:p>
        </p:txBody>
      </p:sp>
    </p:spTree>
    <p:extLst>
      <p:ext uri="{BB962C8B-B14F-4D97-AF65-F5344CB8AC3E}">
        <p14:creationId xmlns:p14="http://schemas.microsoft.com/office/powerpoint/2010/main" val="943149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381506" y="1134384"/>
            <a:ext cx="6545580" cy="461665"/>
          </a:xfrm>
          <a:prstGeom prst="rect">
            <a:avLst/>
          </a:prstGeom>
          <a:solidFill>
            <a:srgbClr val="CCA500"/>
          </a:solidFill>
        </p:spPr>
        <p:txBody>
          <a:bodyPr wrap="square" rtlCol="0">
            <a:spAutoFit/>
          </a:bodyPr>
          <a:lstStyle/>
          <a:p>
            <a:pPr algn="ctr"/>
            <a:r>
              <a:rPr lang="pt-PT" sz="2400" b="1" dirty="0" err="1" smtClean="0"/>
              <a:t>Video</a:t>
            </a:r>
            <a:endParaRPr lang="pt-PT" sz="2400" b="1" dirty="0"/>
          </a:p>
        </p:txBody>
      </p:sp>
      <p:sp>
        <p:nvSpPr>
          <p:cNvPr id="4" name="Retângulo 3"/>
          <p:cNvSpPr/>
          <p:nvPr/>
        </p:nvSpPr>
        <p:spPr>
          <a:xfrm>
            <a:off x="1186775" y="2274838"/>
            <a:ext cx="6828816" cy="2308324"/>
          </a:xfrm>
          <a:prstGeom prst="rect">
            <a:avLst/>
          </a:prstGeom>
          <a:solidFill>
            <a:schemeClr val="bg1"/>
          </a:solidFill>
        </p:spPr>
        <p:txBody>
          <a:bodyPr wrap="square">
            <a:spAutoFit/>
          </a:bodyPr>
          <a:lstStyle/>
          <a:p>
            <a:r>
              <a:rPr lang="en-US" sz="2400" dirty="0"/>
              <a:t>One of the starting points for the development of digital storytelling, through the knowledge of the seven elements characteristic of Digital Storytelling, developed and published by the </a:t>
            </a:r>
            <a:r>
              <a:rPr lang="en-US" sz="2400" i="1" dirty="0"/>
              <a:t>Center for Digital Storytelling</a:t>
            </a:r>
            <a:r>
              <a:rPr lang="en-US" sz="2400" dirty="0"/>
              <a:t> (Lambert, 2003; Robin, 2006; Jakes, 2007) and with a certain sequence</a:t>
            </a:r>
            <a:r>
              <a:rPr lang="en-US" sz="2400" dirty="0" smtClean="0"/>
              <a:t>.</a:t>
            </a:r>
          </a:p>
        </p:txBody>
      </p:sp>
    </p:spTree>
    <p:extLst>
      <p:ext uri="{BB962C8B-B14F-4D97-AF65-F5344CB8AC3E}">
        <p14:creationId xmlns:p14="http://schemas.microsoft.com/office/powerpoint/2010/main" val="4259892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7">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1506" y="1596049"/>
            <a:ext cx="6545580" cy="4099560"/>
          </a:xfrm>
          <a:prstGeom prst="rect">
            <a:avLst/>
          </a:prstGeom>
        </p:spPr>
      </p:pic>
      <p:sp>
        <p:nvSpPr>
          <p:cNvPr id="3" name="Retângulo 2"/>
          <p:cNvSpPr/>
          <p:nvPr/>
        </p:nvSpPr>
        <p:spPr>
          <a:xfrm>
            <a:off x="1791093" y="5695609"/>
            <a:ext cx="5066907" cy="369332"/>
          </a:xfrm>
          <a:prstGeom prst="rect">
            <a:avLst/>
          </a:prstGeom>
        </p:spPr>
        <p:txBody>
          <a:bodyPr wrap="square">
            <a:spAutoFit/>
          </a:bodyPr>
          <a:lstStyle/>
          <a:p>
            <a:r>
              <a:rPr lang="pt-PT" dirty="0">
                <a:hlinkClick r:id="rId2"/>
              </a:rPr>
              <a:t>https://www.youtube.com/watch?v=a1f-_FXgJZM</a:t>
            </a:r>
            <a:endParaRPr lang="pt-PT" dirty="0"/>
          </a:p>
        </p:txBody>
      </p:sp>
      <p:sp>
        <p:nvSpPr>
          <p:cNvPr id="2" name="CaixaDeTexto 1"/>
          <p:cNvSpPr txBox="1"/>
          <p:nvPr/>
        </p:nvSpPr>
        <p:spPr>
          <a:xfrm>
            <a:off x="1381506" y="1134384"/>
            <a:ext cx="6545580" cy="461665"/>
          </a:xfrm>
          <a:prstGeom prst="rect">
            <a:avLst/>
          </a:prstGeom>
          <a:solidFill>
            <a:srgbClr val="CCA500"/>
          </a:solidFill>
        </p:spPr>
        <p:txBody>
          <a:bodyPr wrap="square" rtlCol="0">
            <a:spAutoFit/>
          </a:bodyPr>
          <a:lstStyle/>
          <a:p>
            <a:pPr algn="ctr"/>
            <a:r>
              <a:rPr lang="pt-PT" sz="2400" b="1" dirty="0" err="1" smtClean="0"/>
              <a:t>Video</a:t>
            </a:r>
            <a:r>
              <a:rPr lang="pt-PT" sz="2400" b="1" dirty="0" smtClean="0"/>
              <a:t> </a:t>
            </a:r>
            <a:endParaRPr lang="pt-PT" sz="2400" b="1" dirty="0"/>
          </a:p>
        </p:txBody>
      </p:sp>
    </p:spTree>
    <p:extLst>
      <p:ext uri="{BB962C8B-B14F-4D97-AF65-F5344CB8AC3E}">
        <p14:creationId xmlns:p14="http://schemas.microsoft.com/office/powerpoint/2010/main" val="4005708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smtClean="0"/>
              <a:t>1. </a:t>
            </a:r>
            <a:r>
              <a:rPr lang="pt-PT" dirty="0" err="1" smtClean="0"/>
              <a:t>Point</a:t>
            </a:r>
            <a:r>
              <a:rPr lang="pt-PT" dirty="0" smtClean="0"/>
              <a:t> </a:t>
            </a:r>
            <a:r>
              <a:rPr lang="pt-PT" dirty="0" err="1" smtClean="0"/>
              <a:t>of</a:t>
            </a:r>
            <a:r>
              <a:rPr lang="pt-PT" dirty="0" smtClean="0"/>
              <a:t> </a:t>
            </a:r>
            <a:r>
              <a:rPr lang="pt-PT" dirty="0" err="1" smtClean="0"/>
              <a:t>View</a:t>
            </a:r>
            <a:endParaRPr lang="pt-PT" dirty="0"/>
          </a:p>
        </p:txBody>
      </p:sp>
      <p:sp>
        <p:nvSpPr>
          <p:cNvPr id="3" name="Marcador de Posição de Conteúdo 2"/>
          <p:cNvSpPr>
            <a:spLocks noGrp="1"/>
          </p:cNvSpPr>
          <p:nvPr>
            <p:ph idx="1"/>
          </p:nvPr>
        </p:nvSpPr>
        <p:spPr>
          <a:xfrm>
            <a:off x="544749" y="1417638"/>
            <a:ext cx="8122596" cy="4354694"/>
          </a:xfrm>
        </p:spPr>
        <p:txBody>
          <a:bodyPr/>
          <a:lstStyle/>
          <a:p>
            <a:pPr marL="0" indent="0" algn="ctr">
              <a:buNone/>
            </a:pPr>
            <a:r>
              <a:rPr lang="en-US" sz="2800" dirty="0" smtClean="0"/>
              <a:t>What </a:t>
            </a:r>
            <a:r>
              <a:rPr lang="en-US" sz="2800" dirty="0"/>
              <a:t>is the point of </a:t>
            </a:r>
            <a:r>
              <a:rPr lang="en-US" sz="2800" dirty="0" smtClean="0"/>
              <a:t>view of the </a:t>
            </a:r>
            <a:r>
              <a:rPr lang="en-US" sz="2800" dirty="0"/>
              <a:t>story and what </a:t>
            </a:r>
            <a:r>
              <a:rPr lang="en-US" sz="2800" dirty="0" smtClean="0"/>
              <a:t>is the </a:t>
            </a:r>
            <a:r>
              <a:rPr lang="en-US" sz="2800" dirty="0"/>
              <a:t>author's perspective</a:t>
            </a:r>
            <a:r>
              <a:rPr lang="en-US" dirty="0"/>
              <a:t>?</a:t>
            </a:r>
            <a:endParaRPr lang="pt-PT"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4666" y="3227323"/>
            <a:ext cx="3170458" cy="1911922"/>
          </a:xfrm>
          <a:prstGeom prst="rect">
            <a:avLst/>
          </a:prstGeom>
        </p:spPr>
      </p:pic>
      <p:sp>
        <p:nvSpPr>
          <p:cNvPr id="5" name="CaixaDeTexto 4"/>
          <p:cNvSpPr txBox="1"/>
          <p:nvPr/>
        </p:nvSpPr>
        <p:spPr>
          <a:xfrm>
            <a:off x="6741268" y="4616025"/>
            <a:ext cx="1823856" cy="523220"/>
          </a:xfrm>
          <a:prstGeom prst="rect">
            <a:avLst/>
          </a:prstGeom>
          <a:solidFill>
            <a:srgbClr val="967900"/>
          </a:solidFill>
        </p:spPr>
        <p:txBody>
          <a:bodyPr wrap="square" rtlCol="0">
            <a:spAutoFit/>
          </a:bodyPr>
          <a:lstStyle/>
          <a:p>
            <a:pPr algn="r"/>
            <a:r>
              <a:rPr lang="pt-PT" sz="1400" dirty="0" err="1" smtClean="0">
                <a:latin typeface="Candara" panose="020E0502030303020204" pitchFamily="34" charset="0"/>
              </a:rPr>
              <a:t>Point</a:t>
            </a:r>
            <a:r>
              <a:rPr lang="pt-PT" sz="1400" dirty="0" smtClean="0">
                <a:latin typeface="Candara" panose="020E0502030303020204" pitchFamily="34" charset="0"/>
              </a:rPr>
              <a:t> </a:t>
            </a:r>
            <a:r>
              <a:rPr lang="pt-PT" sz="1400" dirty="0" err="1" smtClean="0">
                <a:latin typeface="Candara" panose="020E0502030303020204" pitchFamily="34" charset="0"/>
              </a:rPr>
              <a:t>of</a:t>
            </a:r>
            <a:r>
              <a:rPr lang="pt-PT" sz="1400" dirty="0" smtClean="0">
                <a:latin typeface="Candara" panose="020E0502030303020204" pitchFamily="34" charset="0"/>
              </a:rPr>
              <a:t> </a:t>
            </a:r>
            <a:r>
              <a:rPr lang="pt-PT" sz="1400" dirty="0" err="1" smtClean="0">
                <a:latin typeface="Candara" panose="020E0502030303020204" pitchFamily="34" charset="0"/>
              </a:rPr>
              <a:t>View</a:t>
            </a:r>
            <a:endParaRPr lang="pt-PT" sz="1400" dirty="0" smtClean="0">
              <a:latin typeface="Candara" panose="020E0502030303020204" pitchFamily="34" charset="0"/>
            </a:endParaRPr>
          </a:p>
          <a:p>
            <a:endParaRPr lang="pt-PT" sz="1400" dirty="0">
              <a:latin typeface="Candara" panose="020E0502030303020204" pitchFamily="34" charset="0"/>
            </a:endParaRPr>
          </a:p>
        </p:txBody>
      </p:sp>
      <p:sp>
        <p:nvSpPr>
          <p:cNvPr id="6" name="Retângulo 5"/>
          <p:cNvSpPr/>
          <p:nvPr/>
        </p:nvSpPr>
        <p:spPr>
          <a:xfrm>
            <a:off x="544749" y="2852114"/>
            <a:ext cx="4788921" cy="3285344"/>
          </a:xfrm>
          <a:prstGeom prst="rect">
            <a:avLst/>
          </a:prstGeom>
          <a:solidFill>
            <a:srgbClr val="967900"/>
          </a:solidFill>
          <a:ln>
            <a:solidFill>
              <a:srgbClr val="96790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dirty="0"/>
              <a:t>all stories have a certain goal and pass the point of view or perspective of the author. However, this should remain simple, avoiding too much information, that may cause some kind of noise and divert the public's attention to other aspects, away from the initial </a:t>
            </a:r>
            <a:r>
              <a:rPr lang="en-US" sz="2400" dirty="0" smtClean="0"/>
              <a:t>purpose</a:t>
            </a:r>
            <a:endParaRPr lang="pt-PT" sz="2400" b="1" dirty="0"/>
          </a:p>
        </p:txBody>
      </p:sp>
    </p:spTree>
    <p:extLst>
      <p:ext uri="{BB962C8B-B14F-4D97-AF65-F5344CB8AC3E}">
        <p14:creationId xmlns:p14="http://schemas.microsoft.com/office/powerpoint/2010/main" val="4258348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9171" y="387933"/>
            <a:ext cx="6670559" cy="1143000"/>
          </a:xfrm>
        </p:spPr>
        <p:txBody>
          <a:bodyPr>
            <a:normAutofit/>
          </a:bodyPr>
          <a:lstStyle/>
          <a:p>
            <a:r>
              <a:rPr lang="en-US" b="1" dirty="0" smtClean="0"/>
              <a:t>2. Dramatic Question</a:t>
            </a:r>
            <a:endParaRPr lang="pt-PT" dirty="0"/>
          </a:p>
        </p:txBody>
      </p:sp>
      <p:sp>
        <p:nvSpPr>
          <p:cNvPr id="3" name="Marcador de Posição de Conteúdo 2"/>
          <p:cNvSpPr>
            <a:spLocks noGrp="1"/>
          </p:cNvSpPr>
          <p:nvPr>
            <p:ph idx="1"/>
          </p:nvPr>
        </p:nvSpPr>
        <p:spPr>
          <a:xfrm>
            <a:off x="700391" y="1600201"/>
            <a:ext cx="7947498" cy="4354694"/>
          </a:xfrm>
        </p:spPr>
        <p:txBody>
          <a:bodyPr>
            <a:normAutofit/>
          </a:bodyPr>
          <a:lstStyle/>
          <a:p>
            <a:pPr marL="0" indent="0" algn="ctr">
              <a:buNone/>
            </a:pPr>
            <a:r>
              <a:rPr lang="en-US" sz="2800" dirty="0"/>
              <a:t>The key question that hold the user's attention and will be answered at the end of the story</a:t>
            </a:r>
            <a:endParaRPr lang="pt-PT" sz="2800" dirty="0"/>
          </a:p>
        </p:txBody>
      </p:sp>
      <p:sp>
        <p:nvSpPr>
          <p:cNvPr id="4" name="Retângulo 3"/>
          <p:cNvSpPr/>
          <p:nvPr/>
        </p:nvSpPr>
        <p:spPr>
          <a:xfrm>
            <a:off x="700391" y="3036456"/>
            <a:ext cx="4248681" cy="2842044"/>
          </a:xfrm>
          <a:prstGeom prst="rect">
            <a:avLst/>
          </a:prstGeom>
          <a:solidFill>
            <a:srgbClr val="967900"/>
          </a:solidFill>
          <a:ln>
            <a:solidFill>
              <a:srgbClr val="967900"/>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2000" dirty="0" smtClean="0"/>
              <a:t>The </a:t>
            </a:r>
            <a:r>
              <a:rPr lang="en-US" sz="2000" dirty="0"/>
              <a:t>narrative should take place around a dramatic initial question, which aims to arouse curiosity and that will be answered by the end. </a:t>
            </a:r>
            <a:endParaRPr lang="en-US" sz="2000" dirty="0" smtClean="0"/>
          </a:p>
          <a:p>
            <a:pPr algn="just"/>
            <a:endParaRPr lang="en-US" sz="2000" dirty="0"/>
          </a:p>
          <a:p>
            <a:pPr algn="just"/>
            <a:r>
              <a:rPr lang="en-US" sz="2000" dirty="0" smtClean="0"/>
              <a:t>Your </a:t>
            </a:r>
            <a:r>
              <a:rPr lang="en-US" sz="2000" dirty="0"/>
              <a:t>goal is to leave the audience thinking, thus contributing to capture your attention throughout the course of the </a:t>
            </a:r>
            <a:r>
              <a:rPr lang="en-US" sz="2000" dirty="0" smtClean="0"/>
              <a:t>narrative</a:t>
            </a:r>
            <a:endParaRPr lang="pt-PT" sz="2000" b="1" dirty="0"/>
          </a:p>
        </p:txBody>
      </p:sp>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9072" y="3221281"/>
            <a:ext cx="2861071" cy="2216480"/>
          </a:xfrm>
          <a:prstGeom prst="rect">
            <a:avLst/>
          </a:prstGeom>
        </p:spPr>
      </p:pic>
    </p:spTree>
    <p:extLst>
      <p:ext uri="{BB962C8B-B14F-4D97-AF65-F5344CB8AC3E}">
        <p14:creationId xmlns:p14="http://schemas.microsoft.com/office/powerpoint/2010/main" val="3109131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4000" b="1" dirty="0"/>
              <a:t>3</a:t>
            </a:r>
            <a:r>
              <a:rPr lang="en-US" sz="4000" b="1" dirty="0" smtClean="0"/>
              <a:t>. </a:t>
            </a:r>
            <a:r>
              <a:rPr lang="pt-PT" sz="4000" dirty="0" err="1"/>
              <a:t>The</a:t>
            </a:r>
            <a:r>
              <a:rPr lang="pt-PT" sz="4000" dirty="0"/>
              <a:t> </a:t>
            </a:r>
            <a:r>
              <a:rPr lang="pt-PT" sz="4000" dirty="0" err="1"/>
              <a:t>Gift</a:t>
            </a:r>
            <a:r>
              <a:rPr lang="pt-PT" sz="4000" dirty="0"/>
              <a:t> </a:t>
            </a:r>
            <a:r>
              <a:rPr lang="pt-PT" sz="4000" dirty="0" err="1"/>
              <a:t>of</a:t>
            </a:r>
            <a:r>
              <a:rPr lang="pt-PT" sz="4000" dirty="0"/>
              <a:t> </a:t>
            </a:r>
            <a:r>
              <a:rPr lang="pt-PT" sz="4000" dirty="0" err="1"/>
              <a:t>Your</a:t>
            </a:r>
            <a:r>
              <a:rPr lang="pt-PT" sz="4000" dirty="0"/>
              <a:t> </a:t>
            </a:r>
            <a:r>
              <a:rPr lang="pt-PT" sz="4000" dirty="0" err="1"/>
              <a:t>Voice</a:t>
            </a:r>
            <a:r>
              <a:rPr lang="pt-PT" sz="4000" dirty="0"/>
              <a:t> </a:t>
            </a:r>
          </a:p>
        </p:txBody>
      </p:sp>
      <p:sp>
        <p:nvSpPr>
          <p:cNvPr id="3" name="Marcador de Posição de Conteúdo 2"/>
          <p:cNvSpPr>
            <a:spLocks noGrp="1"/>
          </p:cNvSpPr>
          <p:nvPr>
            <p:ph idx="1"/>
          </p:nvPr>
        </p:nvSpPr>
        <p:spPr>
          <a:xfrm>
            <a:off x="758758" y="1471140"/>
            <a:ext cx="7976680" cy="4822655"/>
          </a:xfrm>
        </p:spPr>
        <p:txBody>
          <a:bodyPr/>
          <a:lstStyle/>
          <a:p>
            <a:pPr marL="0" indent="0" algn="ctr">
              <a:buNone/>
            </a:pPr>
            <a:r>
              <a:rPr lang="en-US" dirty="0"/>
              <a:t> One way to </a:t>
            </a:r>
            <a:r>
              <a:rPr lang="en-US" dirty="0" smtClean="0"/>
              <a:t>personalize </a:t>
            </a:r>
            <a:r>
              <a:rPr lang="en-US" dirty="0"/>
              <a:t>your story to help the audience understand the </a:t>
            </a:r>
            <a:r>
              <a:rPr lang="en-US" dirty="0" smtClean="0"/>
              <a:t>context</a:t>
            </a:r>
            <a:r>
              <a:rPr lang="en-US" dirty="0"/>
              <a:t/>
            </a:r>
            <a:br>
              <a:rPr lang="en-US" dirty="0"/>
            </a:br>
            <a:endParaRPr lang="pt-PT" dirty="0"/>
          </a:p>
        </p:txBody>
      </p:sp>
      <p:sp>
        <p:nvSpPr>
          <p:cNvPr id="4" name="Retângulo 3"/>
          <p:cNvSpPr/>
          <p:nvPr/>
        </p:nvSpPr>
        <p:spPr>
          <a:xfrm>
            <a:off x="614774" y="2801566"/>
            <a:ext cx="4961108" cy="3492230"/>
          </a:xfrm>
          <a:prstGeom prst="rect">
            <a:avLst/>
          </a:prstGeom>
          <a:solidFill>
            <a:srgbClr val="967900"/>
          </a:solidFill>
          <a:ln>
            <a:solidFill>
              <a:srgbClr val="967900"/>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n-US" dirty="0" smtClean="0"/>
              <a:t>The </a:t>
            </a:r>
            <a:r>
              <a:rPr lang="en-US" dirty="0"/>
              <a:t>strategy to use </a:t>
            </a:r>
            <a:r>
              <a:rPr lang="en-US" dirty="0" smtClean="0"/>
              <a:t>voice </a:t>
            </a:r>
            <a:r>
              <a:rPr lang="en-US" dirty="0"/>
              <a:t>to narrate the story, or part of it, is one way to customize the narrative, giving it a more personal and unique nature, contributing to help </a:t>
            </a:r>
            <a:r>
              <a:rPr lang="en-US" dirty="0" smtClean="0"/>
              <a:t>understanding </a:t>
            </a:r>
            <a:r>
              <a:rPr lang="en-US" dirty="0"/>
              <a:t>more complex issues. </a:t>
            </a:r>
          </a:p>
          <a:p>
            <a:pPr algn="just"/>
            <a:endParaRPr lang="en-US" dirty="0" smtClean="0"/>
          </a:p>
          <a:p>
            <a:pPr algn="just"/>
            <a:r>
              <a:rPr lang="en-US" dirty="0" smtClean="0"/>
              <a:t>It </a:t>
            </a:r>
            <a:r>
              <a:rPr lang="en-US" dirty="0"/>
              <a:t>is necessary to take </a:t>
            </a:r>
            <a:r>
              <a:rPr lang="en-US" dirty="0" smtClean="0"/>
              <a:t>precautions </a:t>
            </a:r>
            <a:r>
              <a:rPr lang="en-US" dirty="0"/>
              <a:t>when performing the </a:t>
            </a:r>
            <a:r>
              <a:rPr lang="en-US" dirty="0" smtClean="0"/>
              <a:t>recording. </a:t>
            </a:r>
            <a:r>
              <a:rPr lang="en-US" dirty="0"/>
              <a:t>The public needs time to process all the information (images, sounds, audio, ...), so a more leisurely pace will be necessary for the assimilation of the </a:t>
            </a:r>
            <a:r>
              <a:rPr lang="en-US" dirty="0" smtClean="0"/>
              <a:t>message</a:t>
            </a:r>
            <a:endParaRPr lang="pt-PT" b="1"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5882" y="3124444"/>
            <a:ext cx="3302588" cy="2021488"/>
          </a:xfrm>
          <a:prstGeom prst="rect">
            <a:avLst/>
          </a:prstGeom>
        </p:spPr>
      </p:pic>
    </p:spTree>
    <p:extLst>
      <p:ext uri="{BB962C8B-B14F-4D97-AF65-F5344CB8AC3E}">
        <p14:creationId xmlns:p14="http://schemas.microsoft.com/office/powerpoint/2010/main" val="3685861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dirty="0"/>
              <a:t>4</a:t>
            </a:r>
            <a:r>
              <a:rPr lang="en-US" b="1" dirty="0" smtClean="0"/>
              <a:t>. </a:t>
            </a:r>
            <a:r>
              <a:rPr lang="pt-PT" sz="4000" dirty="0" err="1"/>
              <a:t>The</a:t>
            </a:r>
            <a:r>
              <a:rPr lang="pt-PT" sz="4000" dirty="0"/>
              <a:t> </a:t>
            </a:r>
            <a:r>
              <a:rPr lang="pt-PT" sz="4000" dirty="0" err="1"/>
              <a:t>Power</a:t>
            </a:r>
            <a:r>
              <a:rPr lang="pt-PT" sz="4000" dirty="0"/>
              <a:t> </a:t>
            </a:r>
            <a:r>
              <a:rPr lang="pt-PT" sz="4000" dirty="0" err="1"/>
              <a:t>of</a:t>
            </a:r>
            <a:r>
              <a:rPr lang="pt-PT" sz="4000" dirty="0"/>
              <a:t> </a:t>
            </a:r>
            <a:r>
              <a:rPr lang="pt-PT" sz="4000" dirty="0" err="1"/>
              <a:t>Soundtrack</a:t>
            </a:r>
            <a:endParaRPr lang="pt-PT" sz="4000" dirty="0"/>
          </a:p>
        </p:txBody>
      </p:sp>
      <p:sp>
        <p:nvSpPr>
          <p:cNvPr id="3" name="Marcador de Posição de Conteúdo 2"/>
          <p:cNvSpPr>
            <a:spLocks noGrp="1"/>
          </p:cNvSpPr>
          <p:nvPr>
            <p:ph idx="1"/>
          </p:nvPr>
        </p:nvSpPr>
        <p:spPr>
          <a:xfrm>
            <a:off x="826852" y="1279188"/>
            <a:ext cx="7859948" cy="938718"/>
          </a:xfrm>
        </p:spPr>
        <p:txBody>
          <a:bodyPr>
            <a:normAutofit lnSpcReduction="10000"/>
          </a:bodyPr>
          <a:lstStyle/>
          <a:p>
            <a:pPr marL="0" indent="0" algn="ctr">
              <a:buNone/>
            </a:pPr>
            <a:r>
              <a:rPr lang="en-US" sz="2800" dirty="0" smtClean="0"/>
              <a:t>The </a:t>
            </a:r>
            <a:r>
              <a:rPr lang="en-US" sz="2800" dirty="0"/>
              <a:t>music and other sounds that support and embellish the narrative</a:t>
            </a:r>
            <a:endParaRPr lang="pt-PT" sz="2800" dirty="0"/>
          </a:p>
        </p:txBody>
      </p:sp>
      <p:sp>
        <p:nvSpPr>
          <p:cNvPr id="4" name="Retângulo 3"/>
          <p:cNvSpPr/>
          <p:nvPr/>
        </p:nvSpPr>
        <p:spPr>
          <a:xfrm>
            <a:off x="428017" y="2217906"/>
            <a:ext cx="5282119" cy="3881337"/>
          </a:xfrm>
          <a:prstGeom prst="rect">
            <a:avLst/>
          </a:prstGeom>
          <a:solidFill>
            <a:srgbClr val="967900"/>
          </a:solidFill>
          <a:ln>
            <a:solidFill>
              <a:srgbClr val="967900"/>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1600" dirty="0" smtClean="0">
                <a:solidFill>
                  <a:schemeClr val="bg1"/>
                </a:solidFill>
              </a:rPr>
              <a:t>1) </a:t>
            </a:r>
            <a:r>
              <a:rPr lang="en-US" sz="1600" dirty="0">
                <a:solidFill>
                  <a:schemeClr val="bg1"/>
                </a:solidFill>
              </a:rPr>
              <a:t>use of music or sounds, help sustain the whole plot of the  </a:t>
            </a:r>
            <a:r>
              <a:rPr lang="en-US" sz="1600" dirty="0" smtClean="0">
                <a:solidFill>
                  <a:schemeClr val="bg1"/>
                </a:solidFill>
              </a:rPr>
              <a:t> story</a:t>
            </a:r>
          </a:p>
          <a:p>
            <a:pPr algn="just"/>
            <a:endParaRPr lang="en-US" sz="1600" dirty="0" smtClean="0">
              <a:solidFill>
                <a:schemeClr val="bg1"/>
              </a:solidFill>
            </a:endParaRPr>
          </a:p>
          <a:p>
            <a:pPr algn="just"/>
            <a:r>
              <a:rPr lang="en-US" sz="1600" dirty="0" smtClean="0">
                <a:solidFill>
                  <a:schemeClr val="bg1"/>
                </a:solidFill>
              </a:rPr>
              <a:t>2) must </a:t>
            </a:r>
            <a:r>
              <a:rPr lang="en-US" sz="1600" dirty="0">
                <a:solidFill>
                  <a:schemeClr val="bg1"/>
                </a:solidFill>
              </a:rPr>
              <a:t>be used rationally and framed and not just as a mere </a:t>
            </a:r>
            <a:r>
              <a:rPr lang="en-US" sz="1600" dirty="0" smtClean="0">
                <a:solidFill>
                  <a:schemeClr val="bg1"/>
                </a:solidFill>
              </a:rPr>
              <a:t>prop</a:t>
            </a:r>
          </a:p>
          <a:p>
            <a:pPr algn="just"/>
            <a:r>
              <a:rPr lang="en-US" sz="1600" dirty="0" smtClean="0">
                <a:solidFill>
                  <a:schemeClr val="bg1"/>
                </a:solidFill>
              </a:rPr>
              <a:t>3) the </a:t>
            </a:r>
            <a:r>
              <a:rPr lang="en-US" sz="1600" dirty="0">
                <a:solidFill>
                  <a:schemeClr val="bg1"/>
                </a:solidFill>
              </a:rPr>
              <a:t>music or background sounds, should be chosen carefully, otherwise it might confuse the message to be transmitted</a:t>
            </a:r>
            <a:r>
              <a:rPr lang="en-US" sz="1600" dirty="0" smtClean="0">
                <a:solidFill>
                  <a:schemeClr val="bg1"/>
                </a:solidFill>
              </a:rPr>
              <a:t>.</a:t>
            </a:r>
          </a:p>
          <a:p>
            <a:pPr algn="just"/>
            <a:endParaRPr lang="en-US" sz="1600" dirty="0" smtClean="0">
              <a:solidFill>
                <a:schemeClr val="bg1"/>
              </a:solidFill>
            </a:endParaRPr>
          </a:p>
          <a:p>
            <a:pPr algn="just"/>
            <a:r>
              <a:rPr lang="en-US" sz="1600" dirty="0" smtClean="0">
                <a:solidFill>
                  <a:schemeClr val="bg1"/>
                </a:solidFill>
              </a:rPr>
              <a:t>4) never </a:t>
            </a:r>
            <a:r>
              <a:rPr lang="en-US" sz="1600" dirty="0">
                <a:solidFill>
                  <a:schemeClr val="bg1"/>
                </a:solidFill>
              </a:rPr>
              <a:t>mix background audio with built-in letters during the </a:t>
            </a:r>
            <a:r>
              <a:rPr lang="en-US" sz="1600" dirty="0" smtClean="0">
                <a:solidFill>
                  <a:schemeClr val="bg1"/>
                </a:solidFill>
              </a:rPr>
              <a:t>narration.</a:t>
            </a:r>
          </a:p>
          <a:p>
            <a:pPr algn="just"/>
            <a:r>
              <a:rPr lang="en-US" sz="1600" dirty="0" smtClean="0">
                <a:solidFill>
                  <a:schemeClr val="bg1"/>
                </a:solidFill>
              </a:rPr>
              <a:t>5) to </a:t>
            </a:r>
            <a:r>
              <a:rPr lang="en-US" sz="1600" dirty="0">
                <a:solidFill>
                  <a:schemeClr val="bg1"/>
                </a:solidFill>
              </a:rPr>
              <a:t>the decrease in volume, at times when the narration </a:t>
            </a:r>
            <a:r>
              <a:rPr lang="en-US" sz="1600" dirty="0" smtClean="0">
                <a:solidFill>
                  <a:schemeClr val="bg1"/>
                </a:solidFill>
              </a:rPr>
              <a:t>incorporated</a:t>
            </a:r>
            <a:r>
              <a:rPr lang="en-US" sz="1600" dirty="0" smtClean="0"/>
              <a:t>.</a:t>
            </a:r>
            <a:endParaRPr lang="pt-PT" sz="1600" b="1"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0136" y="3040690"/>
            <a:ext cx="3054388" cy="2382954"/>
          </a:xfrm>
          <a:prstGeom prst="rect">
            <a:avLst/>
          </a:prstGeom>
        </p:spPr>
      </p:pic>
    </p:spTree>
    <p:extLst>
      <p:ext uri="{BB962C8B-B14F-4D97-AF65-F5344CB8AC3E}">
        <p14:creationId xmlns:p14="http://schemas.microsoft.com/office/powerpoint/2010/main" val="798883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6. </a:t>
            </a:r>
            <a:r>
              <a:rPr lang="en-US" b="1" dirty="0" smtClean="0"/>
              <a:t>Economy </a:t>
            </a:r>
            <a:endParaRPr lang="pt-PT" dirty="0"/>
          </a:p>
        </p:txBody>
      </p:sp>
      <p:sp>
        <p:nvSpPr>
          <p:cNvPr id="3" name="Marcador de Posição de Conteúdo 2"/>
          <p:cNvSpPr>
            <a:spLocks noGrp="1"/>
          </p:cNvSpPr>
          <p:nvPr>
            <p:ph idx="1"/>
          </p:nvPr>
        </p:nvSpPr>
        <p:spPr>
          <a:xfrm>
            <a:off x="1054449" y="1220822"/>
            <a:ext cx="7437797" cy="4354694"/>
          </a:xfrm>
        </p:spPr>
        <p:txBody>
          <a:bodyPr>
            <a:normAutofit/>
          </a:bodyPr>
          <a:lstStyle/>
          <a:p>
            <a:pPr marL="0" indent="0" algn="ctr">
              <a:buNone/>
            </a:pPr>
            <a:r>
              <a:rPr lang="en-US" sz="2800" dirty="0" smtClean="0"/>
              <a:t>Use </a:t>
            </a:r>
            <a:r>
              <a:rPr lang="en-US" sz="2800" dirty="0"/>
              <a:t>enough content to tell the story without overwhelming the user</a:t>
            </a:r>
            <a:endParaRPr lang="pt-PT" sz="2800" dirty="0"/>
          </a:p>
        </p:txBody>
      </p:sp>
      <p:sp>
        <p:nvSpPr>
          <p:cNvPr id="4" name="Retângulo 3"/>
          <p:cNvSpPr/>
          <p:nvPr/>
        </p:nvSpPr>
        <p:spPr>
          <a:xfrm>
            <a:off x="194899" y="2595941"/>
            <a:ext cx="6021283" cy="3415752"/>
          </a:xfrm>
          <a:prstGeom prst="rect">
            <a:avLst/>
          </a:prstGeom>
          <a:solidFill>
            <a:srgbClr val="967900"/>
          </a:solidFill>
          <a:ln>
            <a:solidFill>
              <a:srgbClr val="967900"/>
            </a:solidFill>
          </a:ln>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just">
              <a:buAutoNum type="arabicParenR"/>
            </a:pPr>
            <a:r>
              <a:rPr lang="en-US" sz="2000" dirty="0" smtClean="0"/>
              <a:t>the </a:t>
            </a:r>
            <a:r>
              <a:rPr lang="en-US" sz="2000" dirty="0"/>
              <a:t>narrative should be short and restricted </a:t>
            </a:r>
            <a:r>
              <a:rPr lang="en-US" sz="2000" dirty="0" smtClean="0"/>
              <a:t>to   </a:t>
            </a:r>
            <a:r>
              <a:rPr lang="en-US" sz="2000" dirty="0"/>
              <a:t>content </a:t>
            </a:r>
            <a:r>
              <a:rPr lang="en-US" sz="2000" dirty="0" smtClean="0"/>
              <a:t>to </a:t>
            </a:r>
            <a:r>
              <a:rPr lang="en-US" sz="2000" dirty="0"/>
              <a:t>convey the desired message, avoiding excessive detail so as not to overwhelm the audience with too much </a:t>
            </a:r>
            <a:r>
              <a:rPr lang="en-US" sz="2000" dirty="0" smtClean="0"/>
              <a:t>information</a:t>
            </a:r>
          </a:p>
          <a:p>
            <a:pPr algn="just"/>
            <a:endParaRPr lang="en-US" sz="2000" dirty="0"/>
          </a:p>
          <a:p>
            <a:pPr marL="457200" indent="-457200" algn="just">
              <a:buAutoNum type="arabicParenR" startAt="2"/>
            </a:pPr>
            <a:r>
              <a:rPr lang="en-US" sz="2000" b="1" dirty="0"/>
              <a:t>d</a:t>
            </a:r>
            <a:r>
              <a:rPr lang="en-US" sz="2000" b="1" dirty="0" smtClean="0"/>
              <a:t>uration</a:t>
            </a:r>
            <a:r>
              <a:rPr lang="en-US" sz="2000" dirty="0" smtClean="0"/>
              <a:t>: </a:t>
            </a:r>
            <a:r>
              <a:rPr lang="en-US" sz="2000" dirty="0"/>
              <a:t>should focus between 3-5 minutes through the use of images, audio and text </a:t>
            </a:r>
            <a:r>
              <a:rPr lang="en-US" sz="2000" dirty="0" smtClean="0"/>
              <a:t>messages</a:t>
            </a:r>
            <a:endParaRPr lang="en-US" sz="2000" dirty="0"/>
          </a:p>
          <a:p>
            <a:pPr algn="just"/>
            <a:endParaRPr lang="en-US" sz="2000" dirty="0" smtClean="0"/>
          </a:p>
          <a:p>
            <a:pPr algn="just"/>
            <a:r>
              <a:rPr lang="en-US" sz="2000" dirty="0" smtClean="0"/>
              <a:t>3) The </a:t>
            </a:r>
            <a:r>
              <a:rPr lang="en-US" sz="2000" dirty="0"/>
              <a:t>text should be utilized in </a:t>
            </a:r>
            <a:r>
              <a:rPr lang="en-US" sz="2000" dirty="0" smtClean="0"/>
              <a:t>voice replacement </a:t>
            </a:r>
            <a:r>
              <a:rPr lang="en-US" sz="2000" dirty="0"/>
              <a:t>or as </a:t>
            </a:r>
            <a:r>
              <a:rPr lang="en-US" sz="2000" dirty="0" smtClean="0"/>
              <a:t>	a supplement.</a:t>
            </a:r>
            <a:endParaRPr lang="pt-PT" sz="2000" b="1" dirty="0"/>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4276" y="3116068"/>
            <a:ext cx="2576046" cy="1776946"/>
          </a:xfrm>
          <a:prstGeom prst="rect">
            <a:avLst/>
          </a:prstGeom>
        </p:spPr>
      </p:pic>
    </p:spTree>
    <p:extLst>
      <p:ext uri="{BB962C8B-B14F-4D97-AF65-F5344CB8AC3E}">
        <p14:creationId xmlns:p14="http://schemas.microsoft.com/office/powerpoint/2010/main" val="429433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1183</TotalTime>
  <Words>622</Words>
  <Application>Microsoft Office PowerPoint</Application>
  <PresentationFormat>Apresentação no Ecrã (4:3)</PresentationFormat>
  <Paragraphs>55</Paragraphs>
  <Slides>12</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12</vt:i4>
      </vt:variant>
    </vt:vector>
  </HeadingPairs>
  <TitlesOfParts>
    <vt:vector size="17" baseType="lpstr">
      <vt:lpstr>Adobe Caslon Pro</vt:lpstr>
      <vt:lpstr>Arial</vt:lpstr>
      <vt:lpstr>Calibri</vt:lpstr>
      <vt:lpstr>Candara</vt:lpstr>
      <vt:lpstr>Office Theme</vt:lpstr>
      <vt:lpstr> What are the elements of digital narratives?</vt:lpstr>
      <vt:lpstr>Elements of Digital Storytelling</vt:lpstr>
      <vt:lpstr>Apresentação do PowerPoint</vt:lpstr>
      <vt:lpstr>Apresentação do PowerPoint</vt:lpstr>
      <vt:lpstr>1. Point of View</vt:lpstr>
      <vt:lpstr>2. Dramatic Question</vt:lpstr>
      <vt:lpstr>3. The Gift of Your Voice </vt:lpstr>
      <vt:lpstr>4. The Power of Soundtrack</vt:lpstr>
      <vt:lpstr>6. Economy </vt:lpstr>
      <vt:lpstr>7. Pacing</vt:lpstr>
      <vt:lpstr>A DST EXAMPLE - Video</vt:lpstr>
      <vt:lpstr>Apresentação do PowerPoint</vt:lpstr>
    </vt:vector>
  </TitlesOfParts>
  <Company>Vytauto Didžiojo universitetas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Danutė Pranckutė</dc:creator>
  <cp:lastModifiedBy>José Mota</cp:lastModifiedBy>
  <cp:revision>45</cp:revision>
  <dcterms:created xsi:type="dcterms:W3CDTF">2015-01-05T11:41:52Z</dcterms:created>
  <dcterms:modified xsi:type="dcterms:W3CDTF">2015-11-02T17:58:40Z</dcterms:modified>
</cp:coreProperties>
</file>