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1" r:id="rId3"/>
    <p:sldId id="274" r:id="rId4"/>
    <p:sldId id="268" r:id="rId5"/>
    <p:sldId id="264" r:id="rId6"/>
    <p:sldId id="265" r:id="rId7"/>
    <p:sldId id="267" r:id="rId8"/>
    <p:sldId id="275" r:id="rId9"/>
    <p:sldId id="269" r:id="rId10"/>
    <p:sldId id="262" r:id="rId11"/>
    <p:sldId id="270" r:id="rId12"/>
    <p:sldId id="271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A500"/>
    <a:srgbClr val="967900"/>
    <a:srgbClr val="BC9800"/>
    <a:srgbClr val="95A246"/>
    <a:srgbClr val="808000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9682-D7B6-4D67-9F70-942E07C1E9CB}" type="datetimeFigureOut">
              <a:rPr lang="pt-PT" smtClean="0"/>
              <a:t>11-06-2016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A9E27-A1ED-4FA8-BC41-1B17C49F20B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993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9E27-A1ED-4FA8-BC41-1B17C49F20BA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461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youtu.be/AAVe4Bob3Ys?list=PLkALXvyBte0GZTE90TLEv_UGRXOCMz-Z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a1f-_FXgJZ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36" y="1208251"/>
            <a:ext cx="7125855" cy="237309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Quais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elementos</a:t>
            </a:r>
            <a:r>
              <a:rPr lang="en-US" b="1" dirty="0" smtClean="0"/>
              <a:t> das </a:t>
            </a:r>
            <a:r>
              <a:rPr lang="en-US" b="1" dirty="0" err="1" smtClean="0"/>
              <a:t>narrativas</a:t>
            </a:r>
            <a:r>
              <a:rPr lang="en-US" b="1" dirty="0" smtClean="0"/>
              <a:t> </a:t>
            </a:r>
            <a:r>
              <a:rPr lang="en-US" b="1" dirty="0" err="1" smtClean="0"/>
              <a:t>digitais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3" y="4352544"/>
            <a:ext cx="1376290" cy="131848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36" y="5556109"/>
            <a:ext cx="2689528" cy="9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6. </a:t>
            </a:r>
            <a:r>
              <a:rPr lang="en-US" sz="4000" b="1" dirty="0" err="1" smtClean="0"/>
              <a:t>Economia</a:t>
            </a:r>
            <a:r>
              <a:rPr lang="en-US" sz="4000" b="1" dirty="0" smtClean="0"/>
              <a:t> 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36073"/>
            <a:ext cx="8996217" cy="4439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Usar</a:t>
            </a:r>
            <a:r>
              <a:rPr lang="en-US" sz="2800" dirty="0" smtClean="0"/>
              <a:t> o </a:t>
            </a:r>
            <a:r>
              <a:rPr lang="en-US" sz="2800" dirty="0" err="1" smtClean="0"/>
              <a:t>conteúdo</a:t>
            </a:r>
            <a:r>
              <a:rPr lang="en-US" sz="2800" dirty="0" smtClean="0"/>
              <a:t> </a:t>
            </a:r>
            <a:r>
              <a:rPr lang="en-US" sz="2800" dirty="0" err="1" smtClean="0"/>
              <a:t>suficiente</a:t>
            </a:r>
            <a:r>
              <a:rPr lang="en-US" sz="2800" dirty="0" smtClean="0"/>
              <a:t> para </a:t>
            </a:r>
            <a:r>
              <a:rPr lang="en-US" sz="2800" dirty="0" err="1" smtClean="0"/>
              <a:t>contar</a:t>
            </a:r>
            <a:r>
              <a:rPr lang="en-US" sz="2800" dirty="0" smtClean="0"/>
              <a:t> a </a:t>
            </a:r>
            <a:r>
              <a:rPr lang="en-US" sz="2800" dirty="0" err="1" smtClean="0"/>
              <a:t>história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sobrecarregar</a:t>
            </a:r>
            <a:r>
              <a:rPr lang="en-US" sz="2800" dirty="0" smtClean="0"/>
              <a:t> o </a:t>
            </a:r>
            <a:r>
              <a:rPr lang="en-US" sz="2800" dirty="0" err="1" smtClean="0"/>
              <a:t>utilizador</a:t>
            </a:r>
            <a:endParaRPr lang="pt-PT" sz="2800" dirty="0"/>
          </a:p>
        </p:txBody>
      </p:sp>
      <p:sp>
        <p:nvSpPr>
          <p:cNvPr id="4" name="Retângulo 3"/>
          <p:cNvSpPr/>
          <p:nvPr/>
        </p:nvSpPr>
        <p:spPr>
          <a:xfrm>
            <a:off x="194899" y="2595941"/>
            <a:ext cx="6021283" cy="3415752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dirty="0" err="1" smtClean="0"/>
              <a:t>narrativa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curta</a:t>
            </a:r>
            <a:r>
              <a:rPr lang="en-US" sz="2000" dirty="0" smtClean="0"/>
              <a:t> e </a:t>
            </a:r>
            <a:r>
              <a:rPr lang="en-US" sz="2000" dirty="0" err="1" smtClean="0"/>
              <a:t>restringir</a:t>
            </a:r>
            <a:r>
              <a:rPr lang="en-US" sz="2000" dirty="0" smtClean="0"/>
              <a:t>-se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conteúdo</a:t>
            </a:r>
            <a:r>
              <a:rPr lang="en-US" sz="2000" dirty="0" smtClean="0"/>
              <a:t> </a:t>
            </a:r>
            <a:r>
              <a:rPr lang="en-US" sz="2000" dirty="0" err="1" smtClean="0"/>
              <a:t>necessário</a:t>
            </a:r>
            <a:r>
              <a:rPr lang="en-US" sz="2000" dirty="0" smtClean="0"/>
              <a:t> para </a:t>
            </a:r>
            <a:r>
              <a:rPr lang="en-US" sz="2000" dirty="0" err="1" smtClean="0"/>
              <a:t>transmitir</a:t>
            </a:r>
            <a:r>
              <a:rPr lang="en-US" sz="2000" dirty="0" smtClean="0"/>
              <a:t> a </a:t>
            </a:r>
            <a:r>
              <a:rPr lang="en-US" sz="2000" dirty="0" err="1" smtClean="0"/>
              <a:t>mensagem</a:t>
            </a:r>
            <a:r>
              <a:rPr lang="en-US" sz="2000" dirty="0" smtClean="0"/>
              <a:t> </a:t>
            </a:r>
            <a:r>
              <a:rPr lang="en-US" sz="2000" dirty="0" err="1" smtClean="0"/>
              <a:t>evitando</a:t>
            </a:r>
            <a:r>
              <a:rPr lang="en-US" sz="2000" dirty="0" smtClean="0"/>
              <a:t> </a:t>
            </a:r>
            <a:r>
              <a:rPr lang="en-US" sz="2000" dirty="0" err="1" smtClean="0"/>
              <a:t>detalhes</a:t>
            </a:r>
            <a:r>
              <a:rPr lang="en-US" sz="2000" dirty="0" smtClean="0"/>
              <a:t> para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sobrecarregar</a:t>
            </a:r>
            <a:r>
              <a:rPr lang="en-US" sz="2000" dirty="0" smtClean="0"/>
              <a:t> a com </a:t>
            </a:r>
            <a:r>
              <a:rPr lang="en-US" sz="2000" dirty="0" err="1" smtClean="0"/>
              <a:t>demasiada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informação</a:t>
            </a: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 A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duração</a:t>
            </a:r>
            <a:r>
              <a:rPr lang="en-US" sz="2000" dirty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centrar</a:t>
            </a:r>
            <a:r>
              <a:rPr lang="en-US" sz="2000" dirty="0" smtClean="0"/>
              <a:t>-se entre  </a:t>
            </a:r>
            <a:r>
              <a:rPr lang="en-US" sz="2000" dirty="0"/>
              <a:t>3-5 </a:t>
            </a:r>
            <a:r>
              <a:rPr lang="en-US" sz="2000" dirty="0" err="1" smtClean="0"/>
              <a:t>minutos</a:t>
            </a:r>
            <a:r>
              <a:rPr lang="en-US" sz="2000" dirty="0" smtClean="0"/>
              <a:t> </a:t>
            </a:r>
            <a:r>
              <a:rPr lang="en-US" sz="2000" dirty="0" err="1" smtClean="0"/>
              <a:t>através</a:t>
            </a:r>
            <a:r>
              <a:rPr lang="en-US" sz="2000" dirty="0" smtClean="0"/>
              <a:t> do </a:t>
            </a:r>
            <a:r>
              <a:rPr lang="en-US" sz="2000" dirty="0" err="1" smtClean="0"/>
              <a:t>recurso</a:t>
            </a:r>
            <a:r>
              <a:rPr lang="en-US" sz="2000" dirty="0" smtClean="0"/>
              <a:t> a imagens, </a:t>
            </a:r>
            <a:r>
              <a:rPr lang="en-US" sz="2000" dirty="0" err="1" smtClean="0"/>
              <a:t>áudio</a:t>
            </a:r>
            <a:r>
              <a:rPr lang="en-US" sz="2000" dirty="0" smtClean="0"/>
              <a:t> </a:t>
            </a:r>
            <a:r>
              <a:rPr lang="en-US" sz="2000" dirty="0" smtClean="0"/>
              <a:t>e </a:t>
            </a:r>
            <a:r>
              <a:rPr lang="en-US" sz="2000" dirty="0" err="1" smtClean="0"/>
              <a:t>texto</a:t>
            </a:r>
            <a:endParaRPr lang="en-US" sz="2000" dirty="0"/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PT" sz="2000" dirty="0" smtClean="0"/>
              <a:t>O </a:t>
            </a:r>
            <a:r>
              <a:rPr lang="pt-PT" sz="2000" dirty="0"/>
              <a:t>texto deve ser utilizado em substituição da voz, ou </a:t>
            </a:r>
            <a:r>
              <a:rPr lang="pt-PT" sz="2000" dirty="0" smtClean="0"/>
              <a:t>como  um </a:t>
            </a:r>
            <a:r>
              <a:rPr lang="pt-PT" sz="2000" dirty="0"/>
              <a:t>complemento</a:t>
            </a:r>
            <a:endParaRPr lang="pt-PT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276" y="3116068"/>
            <a:ext cx="2576046" cy="177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490" y="256350"/>
            <a:ext cx="6670559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7. </a:t>
            </a:r>
            <a:r>
              <a:rPr lang="en-US" sz="4000" b="1" dirty="0" err="1" smtClean="0"/>
              <a:t>Ritmo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3200" y="1384760"/>
            <a:ext cx="8829963" cy="4354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 </a:t>
            </a:r>
            <a:r>
              <a:rPr lang="en-US" sz="2800" dirty="0" smtClean="0"/>
              <a:t>O </a:t>
            </a:r>
            <a:r>
              <a:rPr lang="en-US" sz="2800" dirty="0" err="1" smtClean="0"/>
              <a:t>ritmo</a:t>
            </a:r>
            <a:r>
              <a:rPr lang="en-US" sz="2800" dirty="0" smtClean="0"/>
              <a:t> da </a:t>
            </a:r>
            <a:r>
              <a:rPr lang="en-US" sz="2800" dirty="0" err="1" smtClean="0"/>
              <a:t>narrativa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</a:t>
            </a:r>
            <a:r>
              <a:rPr lang="en-US" sz="2800" dirty="0" err="1" smtClean="0"/>
              <a:t>adequar</a:t>
            </a:r>
            <a:r>
              <a:rPr lang="en-US" sz="2800" dirty="0" smtClean="0"/>
              <a:t>-se 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seu</a:t>
            </a:r>
            <a:r>
              <a:rPr lang="en-US" sz="2800" dirty="0" smtClean="0"/>
              <a:t> </a:t>
            </a:r>
            <a:r>
              <a:rPr lang="en-US" sz="2800" dirty="0" err="1" smtClean="0"/>
              <a:t>progresso</a:t>
            </a:r>
            <a:endParaRPr lang="pt-PT" sz="2800" dirty="0"/>
          </a:p>
        </p:txBody>
      </p:sp>
      <p:sp>
        <p:nvSpPr>
          <p:cNvPr id="4" name="Retângulo 3"/>
          <p:cNvSpPr/>
          <p:nvPr/>
        </p:nvSpPr>
        <p:spPr>
          <a:xfrm>
            <a:off x="1141999" y="2752627"/>
            <a:ext cx="7023936" cy="2932176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pt-PT" sz="2000" dirty="0" smtClean="0"/>
              <a:t>O </a:t>
            </a:r>
            <a:r>
              <a:rPr lang="pt-PT" sz="2000" dirty="0"/>
              <a:t>ritmo imposto na narrativa, deve adequar-se ao decurso da mesma, não </a:t>
            </a:r>
            <a:r>
              <a:rPr lang="pt-PT" sz="2000" dirty="0" smtClean="0"/>
              <a:t> sendo constante </a:t>
            </a:r>
            <a:r>
              <a:rPr lang="pt-PT" sz="2000" dirty="0"/>
              <a:t>o que poderá provocar alguma </a:t>
            </a:r>
            <a:r>
              <a:rPr lang="pt-PT" sz="2000" dirty="0" smtClean="0"/>
              <a:t>monotonia</a:t>
            </a:r>
          </a:p>
          <a:p>
            <a:pPr marL="342900" indent="-342900">
              <a:buFont typeface="+mj-lt"/>
              <a:buAutoNum type="arabicPeriod"/>
            </a:pPr>
            <a:endParaRPr lang="pt-PT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pt-PT" sz="2000" dirty="0" smtClean="0"/>
              <a:t>Em </a:t>
            </a:r>
            <a:r>
              <a:rPr lang="pt-PT" sz="2000" dirty="0"/>
              <a:t>função das cenas apresentadas, o ritmo deve ser adaptado, tornando </a:t>
            </a:r>
            <a:r>
              <a:rPr lang="pt-PT" sz="2000" dirty="0" smtClean="0"/>
              <a:t>mais </a:t>
            </a:r>
            <a:r>
              <a:rPr lang="pt-PT" sz="2000" dirty="0"/>
              <a:t>rápido em determinadas situações que impliquem uma ação, ou mais lento, para casos que envolvam suspense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28130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95" y="933340"/>
            <a:ext cx="6263628" cy="1143000"/>
          </a:xfrm>
          <a:solidFill>
            <a:srgbClr val="967900"/>
          </a:solidFill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bg1"/>
                </a:solidFill>
              </a:rPr>
              <a:t>Um EXEMPLO DST- Vídeo</a:t>
            </a:r>
            <a:endParaRPr lang="pt-PT" sz="36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-264955" y="5954895"/>
            <a:ext cx="8971209" cy="3313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pt-PT" dirty="0"/>
          </a:p>
        </p:txBody>
      </p:sp>
      <p:sp>
        <p:nvSpPr>
          <p:cNvPr id="5" name="Retângulo 4"/>
          <p:cNvSpPr/>
          <p:nvPr/>
        </p:nvSpPr>
        <p:spPr>
          <a:xfrm>
            <a:off x="930240" y="5916897"/>
            <a:ext cx="7610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hlinkClick r:id="rId2"/>
              </a:rPr>
              <a:t>https://youtu.be/AAVe4Bob3Ys?list=PLkALXvyBte0GZTE90TLEv_UGRXOCMz-Zm</a:t>
            </a:r>
            <a:endParaRPr lang="pt-PT" dirty="0"/>
          </a:p>
        </p:txBody>
      </p:sp>
      <p:pic>
        <p:nvPicPr>
          <p:cNvPr id="6" name="Imagem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94" y="2166106"/>
            <a:ext cx="6263629" cy="356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8871" y="1398246"/>
            <a:ext cx="6630401" cy="2172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Produced by </a:t>
            </a:r>
            <a:r>
              <a:rPr lang="en-US" dirty="0" smtClean="0"/>
              <a:t>Lina Morgado e José Figueiredo </a:t>
            </a:r>
            <a:r>
              <a:rPr lang="en-US" dirty="0"/>
              <a:t>in the framework of Erasmus+ project</a:t>
            </a:r>
            <a:br>
              <a:rPr lang="en-US" dirty="0"/>
            </a:br>
            <a:r>
              <a:rPr lang="en-US" dirty="0"/>
              <a:t>“Open Professional </a:t>
            </a:r>
            <a:r>
              <a:rPr lang="en-US" dirty="0" smtClean="0"/>
              <a:t>Collaboration </a:t>
            </a:r>
            <a:r>
              <a:rPr lang="en-US" dirty="0"/>
              <a:t>for </a:t>
            </a:r>
            <a:r>
              <a:rPr lang="en-US" dirty="0" smtClean="0"/>
              <a:t>Innovation”</a:t>
            </a:r>
            <a:endParaRPr lang="en-US" dirty="0"/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20002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3" y="988221"/>
            <a:ext cx="667055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Elementos do Digital </a:t>
            </a:r>
            <a:r>
              <a:rPr lang="pt-PT" dirty="0" err="1">
                <a:solidFill>
                  <a:schemeClr val="bg1"/>
                </a:solidFill>
              </a:rPr>
              <a:t>S</a:t>
            </a:r>
            <a:r>
              <a:rPr lang="pt-PT" dirty="0" err="1" smtClean="0">
                <a:solidFill>
                  <a:schemeClr val="bg1"/>
                </a:solidFill>
              </a:rPr>
              <a:t>torytelling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48879" y="2498857"/>
            <a:ext cx="4024363" cy="344709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67900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7</a:t>
            </a:r>
            <a:r>
              <a:rPr lang="en-US" sz="4000" b="1" dirty="0">
                <a:solidFill>
                  <a:srgbClr val="967900"/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Elementos</a:t>
            </a:r>
            <a:r>
              <a:rPr lang="en-US" sz="4000" b="1" dirty="0" smtClean="0">
                <a:solidFill>
                  <a:srgbClr val="967900"/>
                </a:solidFill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967900"/>
                </a:solidFill>
              </a:rPr>
              <a:t>do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Digital</a:t>
            </a:r>
            <a:r>
              <a:rPr lang="en-US" sz="4000" b="1" dirty="0" smtClean="0">
                <a:solidFill>
                  <a:srgbClr val="967900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Storytelling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PT" dirty="0"/>
          </a:p>
        </p:txBody>
      </p:sp>
      <p:pic>
        <p:nvPicPr>
          <p:cNvPr id="1026" name="Picture 2" descr="https://scontent-mad1-1.xx.fbcdn.net/hphotos-xpt1/v/t1.0-9/11235394_362816247256957_5287482786747576095_n.png?oh=edcb9abc1d6f70403b7f7ee8493ccf1a&amp;oe=5670ACB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396" y="2530995"/>
            <a:ext cx="3314481" cy="261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arcador de Posição de Conteúdo 4"/>
          <p:cNvSpPr txBox="1">
            <a:spLocks/>
          </p:cNvSpPr>
          <p:nvPr/>
        </p:nvSpPr>
        <p:spPr>
          <a:xfrm>
            <a:off x="5191396" y="5142543"/>
            <a:ext cx="3314481" cy="733933"/>
          </a:xfrm>
          <a:prstGeom prst="rect">
            <a:avLst/>
          </a:prstGeom>
          <a:solidFill>
            <a:srgbClr val="967900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Digital Storytelling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(Lambert, 2013) </a:t>
            </a:r>
          </a:p>
          <a:p>
            <a:pPr marL="0" indent="0">
              <a:buFont typeface="Arial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81506" y="1134384"/>
            <a:ext cx="6545580" cy="46166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7 Elementos</a:t>
            </a:r>
            <a:endParaRPr lang="pt-PT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1186775" y="2274838"/>
            <a:ext cx="682881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Um dos </a:t>
            </a:r>
            <a:r>
              <a:rPr lang="en-US" sz="2400" dirty="0" err="1" smtClean="0"/>
              <a:t>pontos</a:t>
            </a:r>
            <a:r>
              <a:rPr lang="en-US" sz="2400" dirty="0" smtClean="0"/>
              <a:t> de </a:t>
            </a:r>
            <a:r>
              <a:rPr lang="en-US" sz="2400" dirty="0" err="1" smtClean="0"/>
              <a:t>partida</a:t>
            </a:r>
            <a:r>
              <a:rPr lang="en-US" sz="2400" dirty="0" smtClean="0"/>
              <a:t> para o </a:t>
            </a:r>
            <a:r>
              <a:rPr lang="en-US" sz="2400" dirty="0" err="1" smtClean="0"/>
              <a:t>desenvolvimento</a:t>
            </a:r>
            <a:r>
              <a:rPr lang="en-US" sz="2400" dirty="0" smtClean="0"/>
              <a:t> de Digital Storytelling é </a:t>
            </a:r>
            <a:r>
              <a:rPr lang="en-US" sz="2400" dirty="0" err="1" smtClean="0"/>
              <a:t>através</a:t>
            </a:r>
            <a:r>
              <a:rPr lang="en-US" sz="2400" dirty="0" smtClean="0"/>
              <a:t> do </a:t>
            </a:r>
            <a:r>
              <a:rPr lang="en-US" sz="2400" dirty="0" err="1" smtClean="0"/>
              <a:t>conhecimento</a:t>
            </a:r>
            <a:r>
              <a:rPr lang="en-US" sz="2400" dirty="0" smtClean="0"/>
              <a:t> dos 7 </a:t>
            </a:r>
            <a:r>
              <a:rPr lang="en-US" sz="2400" dirty="0" err="1" smtClean="0"/>
              <a:t>elementos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característicos</a:t>
            </a:r>
            <a:r>
              <a:rPr lang="en-US" sz="2400" dirty="0" smtClean="0"/>
              <a:t> do </a:t>
            </a:r>
            <a:r>
              <a:rPr lang="en-US" sz="2400" dirty="0"/>
              <a:t>Digital </a:t>
            </a:r>
            <a:r>
              <a:rPr lang="en-US" sz="2400" dirty="0" smtClean="0"/>
              <a:t>Storytelling </a:t>
            </a:r>
            <a:r>
              <a:rPr lang="en-US" sz="2400" dirty="0" err="1" smtClean="0"/>
              <a:t>numa</a:t>
            </a:r>
            <a:r>
              <a:rPr lang="en-US" sz="2400" dirty="0" smtClean="0"/>
              <a:t> </a:t>
            </a:r>
            <a:r>
              <a:rPr lang="en-US" sz="2400" dirty="0" err="1" smtClean="0"/>
              <a:t>certa</a:t>
            </a:r>
            <a:r>
              <a:rPr lang="en-US" sz="2400" dirty="0" smtClean="0"/>
              <a:t> </a:t>
            </a:r>
            <a:r>
              <a:rPr lang="en-US" sz="2400" dirty="0" err="1" smtClean="0"/>
              <a:t>sequência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desenvolvidos</a:t>
            </a:r>
            <a:r>
              <a:rPr lang="en-US" sz="2400" dirty="0" smtClean="0"/>
              <a:t> e </a:t>
            </a:r>
            <a:r>
              <a:rPr lang="en-US" sz="2400" dirty="0" err="1" smtClean="0"/>
              <a:t>publicados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i="1" dirty="0"/>
              <a:t>Center for Digital Storytelling</a:t>
            </a:r>
            <a:r>
              <a:rPr lang="en-US" sz="2400" dirty="0"/>
              <a:t> (Lambert, 2003; Robin, 2006; Jakes, 2007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598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06" y="1596049"/>
            <a:ext cx="6545580" cy="409956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91093" y="5695609"/>
            <a:ext cx="5066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hlinkClick r:id="rId2"/>
              </a:rPr>
              <a:t>https://www.youtube.com/watch?v=a1f-_FXgJZM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81506" y="1134384"/>
            <a:ext cx="6545580" cy="46166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Veja o Vídeo 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4005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1. </a:t>
            </a:r>
            <a:r>
              <a:rPr lang="pt-PT" b="1" dirty="0" smtClean="0"/>
              <a:t>Ponto de Vista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4749" y="1417638"/>
            <a:ext cx="8122596" cy="435469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 smtClean="0"/>
              <a:t>Qual</a:t>
            </a:r>
            <a:r>
              <a:rPr lang="en-US" sz="2800" dirty="0" smtClean="0"/>
              <a:t> é o </a:t>
            </a:r>
            <a:r>
              <a:rPr lang="en-US" sz="2800" dirty="0" err="1" smtClean="0"/>
              <a:t>ponto</a:t>
            </a:r>
            <a:r>
              <a:rPr lang="en-US" sz="2800" dirty="0" smtClean="0"/>
              <a:t> de vista da </a:t>
            </a:r>
            <a:r>
              <a:rPr lang="en-US" sz="2800" dirty="0" err="1" smtClean="0"/>
              <a:t>história</a:t>
            </a:r>
            <a:r>
              <a:rPr lang="en-US" sz="2800" dirty="0" smtClean="0"/>
              <a:t> e </a:t>
            </a:r>
            <a:r>
              <a:rPr lang="en-US" sz="2800" dirty="0" err="1" smtClean="0"/>
              <a:t>qual</a:t>
            </a:r>
            <a:r>
              <a:rPr lang="en-US" sz="2800" dirty="0" smtClean="0"/>
              <a:t> é a </a:t>
            </a:r>
            <a:r>
              <a:rPr lang="en-US" sz="2800" dirty="0" err="1" smtClean="0"/>
              <a:t>perspetiva</a:t>
            </a:r>
            <a:r>
              <a:rPr lang="en-US" sz="2800" dirty="0" smtClean="0"/>
              <a:t> do </a:t>
            </a:r>
            <a:r>
              <a:rPr lang="en-US" sz="2800" dirty="0" err="1" smtClean="0"/>
              <a:t>autor</a:t>
            </a:r>
            <a:r>
              <a:rPr lang="en-US" dirty="0" smtClean="0"/>
              <a:t>?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70" y="2900218"/>
            <a:ext cx="3691467" cy="222611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908800" y="4586463"/>
            <a:ext cx="2116337" cy="523220"/>
          </a:xfrm>
          <a:prstGeom prst="rect">
            <a:avLst/>
          </a:prstGeom>
          <a:solidFill>
            <a:srgbClr val="967900"/>
          </a:solidFill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latin typeface="Candara" panose="020E0502030303020204" pitchFamily="34" charset="0"/>
              </a:rPr>
              <a:t>Ponto de vista</a:t>
            </a:r>
          </a:p>
          <a:p>
            <a:pPr algn="r"/>
            <a:endParaRPr lang="pt-PT" sz="1400" dirty="0">
              <a:latin typeface="Candara" panose="020E0502030303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34109" y="2560639"/>
            <a:ext cx="4899561" cy="3701616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dirty="0"/>
              <a:t>todas as narrativas têm um determinado objetivo e transmitem o ponto de vista ou perspetiva, do </a:t>
            </a:r>
            <a:r>
              <a:rPr lang="pt-PT" sz="2400" dirty="0" smtClean="0"/>
              <a:t>autor</a:t>
            </a:r>
            <a:endParaRPr lang="pt-PT" sz="2400" dirty="0"/>
          </a:p>
          <a:p>
            <a:endParaRPr lang="pt-PT" sz="2400" dirty="0" smtClean="0"/>
          </a:p>
          <a:p>
            <a:r>
              <a:rPr lang="pt-PT" sz="2400" dirty="0"/>
              <a:t>d</a:t>
            </a:r>
            <a:r>
              <a:rPr lang="pt-PT" sz="2400" dirty="0" smtClean="0"/>
              <a:t>eve </a:t>
            </a:r>
            <a:r>
              <a:rPr lang="pt-PT" sz="2400" dirty="0"/>
              <a:t>manter-se simples, evitando demasiada informação, que possa causar algum tipo de ruído e desviar a atenção do público, para outros aspetos, afastados do objetivo </a:t>
            </a:r>
            <a:r>
              <a:rPr lang="pt-PT" sz="2400" dirty="0" smtClean="0"/>
              <a:t>inicial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42583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9171" y="387933"/>
            <a:ext cx="6670559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2. </a:t>
            </a:r>
            <a:r>
              <a:rPr lang="en-US" sz="4000" b="1" dirty="0" err="1" smtClean="0"/>
              <a:t>Questão</a:t>
            </a:r>
            <a:r>
              <a:rPr lang="en-US" sz="4000" b="1" dirty="0" smtClean="0"/>
              <a:t> </a:t>
            </a:r>
            <a:r>
              <a:rPr lang="en-US" sz="4000" b="1" dirty="0" err="1"/>
              <a:t>D</a:t>
            </a:r>
            <a:r>
              <a:rPr lang="en-US" sz="4000" b="1" dirty="0" err="1" smtClean="0"/>
              <a:t>ramática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0218" y="1530933"/>
            <a:ext cx="8287671" cy="4423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 </a:t>
            </a:r>
            <a:r>
              <a:rPr lang="en-US" sz="2800" dirty="0" err="1" smtClean="0"/>
              <a:t>questão</a:t>
            </a:r>
            <a:r>
              <a:rPr lang="en-US" sz="2800" dirty="0" smtClean="0"/>
              <a:t> </a:t>
            </a:r>
            <a:r>
              <a:rPr lang="en-US" sz="2800" dirty="0" err="1" smtClean="0"/>
              <a:t>chave</a:t>
            </a:r>
            <a:r>
              <a:rPr lang="en-US" sz="2800" dirty="0" smtClean="0"/>
              <a:t> que </a:t>
            </a:r>
            <a:r>
              <a:rPr lang="en-US" sz="2800" dirty="0" err="1" smtClean="0"/>
              <a:t>capta</a:t>
            </a:r>
            <a:r>
              <a:rPr lang="en-US" sz="2800" dirty="0" smtClean="0"/>
              <a:t> a </a:t>
            </a:r>
            <a:r>
              <a:rPr lang="en-US" sz="2800" dirty="0" err="1" smtClean="0"/>
              <a:t>atenção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utilizador</a:t>
            </a:r>
            <a:r>
              <a:rPr lang="en-US" sz="2800" dirty="0" smtClean="0"/>
              <a:t> e que </a:t>
            </a:r>
            <a:r>
              <a:rPr lang="en-US" sz="2800" dirty="0" err="1" smtClean="0"/>
              <a:t>será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respondida</a:t>
            </a:r>
            <a:r>
              <a:rPr lang="en-US" sz="2800" dirty="0" smtClean="0"/>
              <a:t> no final da </a:t>
            </a:r>
            <a:r>
              <a:rPr lang="en-US" sz="2800" dirty="0" err="1" smtClean="0"/>
              <a:t>história</a:t>
            </a:r>
            <a:endParaRPr lang="pt-PT" sz="2800" dirty="0"/>
          </a:p>
        </p:txBody>
      </p:sp>
      <p:sp>
        <p:nvSpPr>
          <p:cNvPr id="4" name="Retângulo 3"/>
          <p:cNvSpPr/>
          <p:nvPr/>
        </p:nvSpPr>
        <p:spPr>
          <a:xfrm>
            <a:off x="517237" y="2844800"/>
            <a:ext cx="4221018" cy="3583709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dirty="0"/>
              <a:t>a narrativa deverá decorrer em torno de </a:t>
            </a:r>
            <a:r>
              <a:rPr lang="pt-PT" sz="2000" b="1" dirty="0"/>
              <a:t>uma questão dramática </a:t>
            </a:r>
            <a:r>
              <a:rPr lang="pt-PT" sz="2000" b="1" dirty="0" smtClean="0"/>
              <a:t>inicial</a:t>
            </a:r>
            <a:r>
              <a:rPr lang="pt-PT" sz="2000" dirty="0"/>
              <a:t> </a:t>
            </a:r>
            <a:r>
              <a:rPr lang="pt-PT" sz="2000" dirty="0" smtClean="0"/>
              <a:t>com objetivo de </a:t>
            </a:r>
            <a:r>
              <a:rPr lang="pt-PT" sz="2000" dirty="0"/>
              <a:t>despertar a curiosidade e que será respondida até ao </a:t>
            </a:r>
            <a:r>
              <a:rPr lang="pt-PT" sz="2000" dirty="0" smtClean="0"/>
              <a:t>final</a:t>
            </a:r>
          </a:p>
          <a:p>
            <a:pPr algn="just"/>
            <a:endParaRPr lang="pt-PT" sz="2000" dirty="0"/>
          </a:p>
          <a:p>
            <a:pPr algn="just"/>
            <a:r>
              <a:rPr lang="pt-PT" sz="2000" dirty="0" smtClean="0"/>
              <a:t>o </a:t>
            </a:r>
            <a:r>
              <a:rPr lang="pt-PT" sz="2000" dirty="0"/>
              <a:t>seu objetivo, é deixar o público a pensar, </a:t>
            </a:r>
            <a:r>
              <a:rPr lang="pt-PT" sz="2000" dirty="0" smtClean="0"/>
              <a:t>contribuindo </a:t>
            </a:r>
            <a:r>
              <a:rPr lang="pt-PT" sz="2000" dirty="0"/>
              <a:t>para prender a sua atenção, ao longo de todo o percurso da narrativa</a:t>
            </a:r>
            <a:endParaRPr lang="pt-PT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5" y="3212044"/>
            <a:ext cx="3187814" cy="246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. </a:t>
            </a:r>
            <a:r>
              <a:rPr lang="pt-PT" sz="4000" b="1" dirty="0" smtClean="0"/>
              <a:t>Conteúdo Emocional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1745" y="1471140"/>
            <a:ext cx="8617527" cy="48226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dirty="0" smtClean="0"/>
              <a:t>Um f</a:t>
            </a:r>
            <a:r>
              <a:rPr lang="en-US" dirty="0" smtClean="0"/>
              <a:t>actor </a:t>
            </a:r>
            <a:r>
              <a:rPr lang="en-US" dirty="0" smtClean="0"/>
              <a:t>que </a:t>
            </a:r>
            <a:r>
              <a:rPr lang="en-US" dirty="0" err="1" smtClean="0"/>
              <a:t>contribui</a:t>
            </a:r>
            <a:r>
              <a:rPr lang="en-US" dirty="0" smtClean="0"/>
              <a:t> para o </a:t>
            </a:r>
            <a:r>
              <a:rPr lang="en-US" dirty="0" err="1" smtClean="0"/>
              <a:t>envolvimento</a:t>
            </a:r>
            <a:r>
              <a:rPr lang="en-US" dirty="0" smtClean="0"/>
              <a:t> do </a:t>
            </a:r>
            <a:r>
              <a:rPr lang="en-US" dirty="0" err="1" smtClean="0"/>
              <a:t>público</a:t>
            </a:r>
            <a:r>
              <a:rPr lang="en-US" dirty="0"/>
              <a:t/>
            </a:r>
            <a:br>
              <a:rPr lang="en-US" dirty="0"/>
            </a:b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863599" y="2835564"/>
            <a:ext cx="4631481" cy="2894814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dirty="0"/>
              <a:t>o recurso a palavras ou sons, que transmitam uma </a:t>
            </a:r>
            <a:r>
              <a:rPr lang="pt-PT" sz="2000" b="1" dirty="0"/>
              <a:t>forte carga emocional</a:t>
            </a:r>
            <a:r>
              <a:rPr lang="pt-PT" sz="2000" dirty="0"/>
              <a:t>, é outro dos fatores que ajuda a envolver o público, conseguindo que os mesmos, se revejam muitas vezes, nesses mesmos sentimentos e os transportem para situações </a:t>
            </a:r>
            <a:r>
              <a:rPr lang="pt-PT" sz="2000" dirty="0" smtClean="0"/>
              <a:t>vivenciadas</a:t>
            </a:r>
            <a:endParaRPr lang="pt-PT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80" y="3198335"/>
            <a:ext cx="3302588" cy="202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</a:t>
            </a:r>
            <a:r>
              <a:rPr lang="en-US" sz="4000" b="1" dirty="0" smtClean="0"/>
              <a:t>. </a:t>
            </a:r>
            <a:r>
              <a:rPr lang="pt-PT" sz="4000" b="1" dirty="0" smtClean="0"/>
              <a:t>O Dom da Voz 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1745" y="1471140"/>
            <a:ext cx="8617527" cy="48226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dirty="0" smtClean="0"/>
              <a:t>Uma forma de </a:t>
            </a:r>
            <a:r>
              <a:rPr lang="en-US" dirty="0" err="1" smtClean="0"/>
              <a:t>personalizar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história</a:t>
            </a:r>
            <a:r>
              <a:rPr lang="en-US" dirty="0" smtClean="0"/>
              <a:t> e </a:t>
            </a:r>
            <a:r>
              <a:rPr lang="en-US" dirty="0" err="1" smtClean="0"/>
              <a:t>ajudar</a:t>
            </a:r>
            <a:r>
              <a:rPr lang="en-US" dirty="0" smtClean="0"/>
              <a:t> a </a:t>
            </a:r>
            <a:r>
              <a:rPr lang="en-US" dirty="0" err="1" smtClean="0"/>
              <a:t>audiência</a:t>
            </a:r>
            <a:r>
              <a:rPr lang="en-US" dirty="0" smtClean="0"/>
              <a:t> a </a:t>
            </a:r>
            <a:r>
              <a:rPr lang="en-US" dirty="0" err="1" smtClean="0"/>
              <a:t>compreender</a:t>
            </a:r>
            <a:r>
              <a:rPr lang="en-US" dirty="0" smtClean="0"/>
              <a:t> o </a:t>
            </a:r>
            <a:r>
              <a:rPr lang="en-US" dirty="0" err="1" smtClean="0"/>
              <a:t>contexto</a:t>
            </a:r>
            <a:r>
              <a:rPr lang="en-US" dirty="0"/>
              <a:t/>
            </a:r>
            <a:br>
              <a:rPr lang="en-US" dirty="0"/>
            </a:b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430047" y="2748064"/>
            <a:ext cx="4961108" cy="3492230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dirty="0"/>
              <a:t>a estratégia de utilizar a voz para narrar a história, ou parte dela, é uma das formas de personalizar a narrativa, conferindo-lhe um cariz mais pessoal e único, contribuindo </a:t>
            </a:r>
            <a:r>
              <a:rPr lang="pt-PT" sz="2000" dirty="0" smtClean="0"/>
              <a:t>a compreensão  de </a:t>
            </a:r>
            <a:r>
              <a:rPr lang="pt-PT" sz="2000" dirty="0"/>
              <a:t>assuntos mais </a:t>
            </a:r>
            <a:r>
              <a:rPr lang="pt-PT" sz="2000" dirty="0" smtClean="0"/>
              <a:t>complexos </a:t>
            </a:r>
          </a:p>
          <a:p>
            <a:endParaRPr lang="pt-PT" sz="2000" dirty="0"/>
          </a:p>
          <a:p>
            <a:r>
              <a:rPr lang="pt-PT" sz="2000" dirty="0"/>
              <a:t>o</a:t>
            </a:r>
            <a:r>
              <a:rPr lang="pt-PT" sz="2000" dirty="0" smtClean="0"/>
              <a:t> </a:t>
            </a:r>
            <a:r>
              <a:rPr lang="pt-PT" sz="2000" dirty="0"/>
              <a:t>público, necessita de tempo para processar toda a informação (imagens, sons, áudio, …), pelo que será necessário um </a:t>
            </a:r>
            <a:r>
              <a:rPr lang="pt-PT" sz="2000" dirty="0" smtClean="0"/>
              <a:t>ritmo </a:t>
            </a:r>
            <a:r>
              <a:rPr lang="pt-PT" sz="2000" dirty="0"/>
              <a:t>calmo, para que a assimilação da mensagem se torne </a:t>
            </a:r>
            <a:r>
              <a:rPr lang="pt-PT" sz="2000" dirty="0" smtClean="0"/>
              <a:t>eficaz</a:t>
            </a:r>
            <a:endParaRPr lang="pt-PT" sz="2000" dirty="0"/>
          </a:p>
        </p:txBody>
      </p:sp>
      <p:pic>
        <p:nvPicPr>
          <p:cNvPr id="1026" name="Picture 2" descr="https://upload.wikimedia.org/wikipedia/commons/thumb/0/01/The_Voice.svg/2000px-The_Voi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457" y="2748064"/>
            <a:ext cx="327891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98" y="4309161"/>
            <a:ext cx="1889717" cy="198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3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. </a:t>
            </a:r>
            <a:r>
              <a:rPr lang="pt-PT" sz="4000" b="1" dirty="0" smtClean="0"/>
              <a:t>O Poder da Banda Sonora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9309" y="1279188"/>
            <a:ext cx="8894618" cy="938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Música</a:t>
            </a:r>
            <a:r>
              <a:rPr lang="en-US" sz="2800" dirty="0" smtClean="0"/>
              <a:t> e </a:t>
            </a:r>
            <a:r>
              <a:rPr lang="en-US" sz="2800" dirty="0" err="1" smtClean="0"/>
              <a:t>som</a:t>
            </a:r>
            <a:r>
              <a:rPr lang="en-US" sz="2800" dirty="0" smtClean="0"/>
              <a:t> </a:t>
            </a:r>
            <a:r>
              <a:rPr lang="en-US" sz="2800" dirty="0" err="1" smtClean="0"/>
              <a:t>sustentam</a:t>
            </a:r>
            <a:r>
              <a:rPr lang="en-US" sz="2800" dirty="0" smtClean="0"/>
              <a:t> o </a:t>
            </a:r>
            <a:r>
              <a:rPr lang="en-US" sz="2800" dirty="0" err="1" smtClean="0"/>
              <a:t>enredo</a:t>
            </a:r>
            <a:r>
              <a:rPr lang="en-US" sz="2800" dirty="0" smtClean="0"/>
              <a:t> da </a:t>
            </a:r>
            <a:r>
              <a:rPr lang="en-US" sz="2800" dirty="0" err="1" smtClean="0"/>
              <a:t>narrativa</a:t>
            </a:r>
            <a:endParaRPr lang="pt-PT" sz="2800" dirty="0"/>
          </a:p>
        </p:txBody>
      </p:sp>
      <p:sp>
        <p:nvSpPr>
          <p:cNvPr id="4" name="Retângulo 3"/>
          <p:cNvSpPr/>
          <p:nvPr/>
        </p:nvSpPr>
        <p:spPr>
          <a:xfrm>
            <a:off x="461819" y="2088597"/>
            <a:ext cx="5405336" cy="4561585"/>
          </a:xfrm>
          <a:prstGeom prst="rect">
            <a:avLst/>
          </a:prstGeom>
          <a:solidFill>
            <a:srgbClr val="967900"/>
          </a:solidFill>
          <a:ln>
            <a:solidFill>
              <a:srgbClr val="967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1)  O </a:t>
            </a:r>
            <a:r>
              <a:rPr lang="en-US" dirty="0" err="1" smtClean="0">
                <a:solidFill>
                  <a:schemeClr val="bg1"/>
                </a:solidFill>
              </a:rPr>
              <a:t>uso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música</a:t>
            </a:r>
            <a:r>
              <a:rPr lang="en-US" dirty="0" smtClean="0">
                <a:solidFill>
                  <a:schemeClr val="bg1"/>
                </a:solidFill>
              </a:rPr>
              <a:t> e sons </a:t>
            </a:r>
            <a:r>
              <a:rPr lang="en-US" dirty="0" err="1" smtClean="0">
                <a:solidFill>
                  <a:schemeClr val="bg1"/>
                </a:solidFill>
              </a:rPr>
              <a:t>ajudam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sustentar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todo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enredo</a:t>
            </a:r>
            <a:r>
              <a:rPr lang="en-US" dirty="0" smtClean="0">
                <a:solidFill>
                  <a:schemeClr val="bg1"/>
                </a:solidFill>
              </a:rPr>
              <a:t> da </a:t>
            </a:r>
            <a:r>
              <a:rPr lang="en-US" dirty="0" err="1" smtClean="0">
                <a:solidFill>
                  <a:schemeClr val="bg1"/>
                </a:solidFill>
              </a:rPr>
              <a:t>história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2) </a:t>
            </a:r>
            <a:r>
              <a:rPr lang="en-US" dirty="0" err="1" smtClean="0">
                <a:solidFill>
                  <a:schemeClr val="bg1"/>
                </a:solidFill>
              </a:rPr>
              <a:t>Devem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ser </a:t>
            </a:r>
            <a:r>
              <a:rPr lang="pt-PT" dirty="0">
                <a:solidFill>
                  <a:schemeClr val="bg1"/>
                </a:solidFill>
              </a:rPr>
              <a:t>utilizados de forma racional e enquadrada </a:t>
            </a:r>
            <a:r>
              <a:rPr lang="pt-PT" dirty="0" smtClean="0">
                <a:solidFill>
                  <a:schemeClr val="bg1"/>
                </a:solidFill>
              </a:rPr>
              <a:t>e não apenas como adereço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3) A </a:t>
            </a:r>
            <a:r>
              <a:rPr lang="en-US" dirty="0" err="1" smtClean="0">
                <a:solidFill>
                  <a:schemeClr val="bg1"/>
                </a:solidFill>
              </a:rPr>
              <a:t>música</a:t>
            </a:r>
            <a:r>
              <a:rPr lang="en-US" dirty="0" smtClean="0">
                <a:solidFill>
                  <a:schemeClr val="bg1"/>
                </a:solidFill>
              </a:rPr>
              <a:t> e sons de background </a:t>
            </a:r>
            <a:r>
              <a:rPr lang="en-US" dirty="0" err="1" smtClean="0">
                <a:solidFill>
                  <a:schemeClr val="bg1"/>
                </a:solidFill>
              </a:rPr>
              <a:t>devem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cuidadosamente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escolhidos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err="1" smtClean="0">
                <a:solidFill>
                  <a:schemeClr val="bg1"/>
                </a:solidFill>
              </a:rPr>
              <a:t>caso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contrário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confunde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mensagem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ser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transmitida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4) </a:t>
            </a:r>
            <a:r>
              <a:rPr lang="en-US" dirty="0" err="1" smtClean="0">
                <a:solidFill>
                  <a:schemeClr val="bg1"/>
                </a:solidFill>
              </a:rPr>
              <a:t>Nunca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misturar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áudio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de </a:t>
            </a:r>
            <a:r>
              <a:rPr lang="en-US" dirty="0" err="1" smtClean="0">
                <a:solidFill>
                  <a:schemeClr val="bg1"/>
                </a:solidFill>
              </a:rPr>
              <a:t>fundo</a:t>
            </a:r>
            <a:r>
              <a:rPr lang="en-US" dirty="0" smtClean="0">
                <a:solidFill>
                  <a:schemeClr val="bg1"/>
                </a:solidFill>
              </a:rPr>
              <a:t> com </a:t>
            </a:r>
            <a:r>
              <a:rPr lang="en-US" dirty="0" err="1" smtClean="0">
                <a:solidFill>
                  <a:schemeClr val="bg1"/>
                </a:solidFill>
              </a:rPr>
              <a:t>legendas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durante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narração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5) </a:t>
            </a:r>
            <a:r>
              <a:rPr lang="en-US" dirty="0" err="1" smtClean="0">
                <a:solidFill>
                  <a:schemeClr val="bg1"/>
                </a:solidFill>
              </a:rPr>
              <a:t>Diminuir</a:t>
            </a:r>
            <a:r>
              <a:rPr lang="en-US" dirty="0" smtClean="0">
                <a:solidFill>
                  <a:schemeClr val="bg1"/>
                </a:solidFill>
              </a:rPr>
              <a:t> o volume de </a:t>
            </a:r>
            <a:r>
              <a:rPr lang="en-US" dirty="0" err="1" smtClean="0">
                <a:solidFill>
                  <a:schemeClr val="bg1"/>
                </a:solidFill>
              </a:rPr>
              <a:t>som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quando</a:t>
            </a:r>
            <a:r>
              <a:rPr lang="en-US" dirty="0" smtClean="0">
                <a:solidFill>
                  <a:schemeClr val="bg1"/>
                </a:solidFill>
              </a:rPr>
              <a:t> é </a:t>
            </a:r>
            <a:r>
              <a:rPr lang="en-US" dirty="0" err="1" smtClean="0">
                <a:solidFill>
                  <a:schemeClr val="bg1"/>
                </a:solidFill>
              </a:rPr>
              <a:t>incorporada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narração</a:t>
            </a:r>
            <a:endParaRPr lang="pt-PT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54" y="2892908"/>
            <a:ext cx="3054388" cy="238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646</Words>
  <Application>Microsoft Office PowerPoint</Application>
  <PresentationFormat>Apresentação no Ecrã (4:3)</PresentationFormat>
  <Paragraphs>62</Paragraphs>
  <Slides>13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8" baseType="lpstr">
      <vt:lpstr>Adobe Caslon Pro</vt:lpstr>
      <vt:lpstr>Arial</vt:lpstr>
      <vt:lpstr>Calibri</vt:lpstr>
      <vt:lpstr>Candara</vt:lpstr>
      <vt:lpstr>Office Theme</vt:lpstr>
      <vt:lpstr> Quais são os elementos das narrativas digitais?</vt:lpstr>
      <vt:lpstr>Elementos do Digital Storytelling</vt:lpstr>
      <vt:lpstr>Apresentação do PowerPoint</vt:lpstr>
      <vt:lpstr>Apresentação do PowerPoint</vt:lpstr>
      <vt:lpstr>1. Ponto de Vista</vt:lpstr>
      <vt:lpstr>2. Questão Dramática</vt:lpstr>
      <vt:lpstr>3. Conteúdo Emocional</vt:lpstr>
      <vt:lpstr>4. O Dom da Voz </vt:lpstr>
      <vt:lpstr>5. O Poder da Banda Sonora</vt:lpstr>
      <vt:lpstr>6. Economia </vt:lpstr>
      <vt:lpstr>7. Ritmo</vt:lpstr>
      <vt:lpstr>Um EXEMPLO DST- Vídeo</vt:lpstr>
      <vt:lpstr>Apresentação do PowerPoint</vt:lpstr>
    </vt:vector>
  </TitlesOfParts>
  <Company>Vytauto Didžiojo universitetas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Lina</cp:lastModifiedBy>
  <cp:revision>56</cp:revision>
  <dcterms:created xsi:type="dcterms:W3CDTF">2015-01-05T11:41:52Z</dcterms:created>
  <dcterms:modified xsi:type="dcterms:W3CDTF">2016-06-10T23:05:29Z</dcterms:modified>
</cp:coreProperties>
</file>