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60" r:id="rId2"/>
    <p:sldId id="261" r:id="rId3"/>
    <p:sldId id="263" r:id="rId4"/>
    <p:sldId id="262" r:id="rId5"/>
    <p:sldId id="264" r:id="rId6"/>
    <p:sldId id="265" r:id="rId7"/>
    <p:sldId id="266" r:id="rId8"/>
    <p:sldId id="267" r:id="rId9"/>
    <p:sldId id="271" r:id="rId10"/>
    <p:sldId id="270" r:id="rId11"/>
    <p:sldId id="269" r:id="rId12"/>
    <p:sldId id="259" r:id="rId13"/>
  </p:sldIdLst>
  <p:sldSz cx="9144000" cy="6858000" type="screen4x3"/>
  <p:notesSz cx="6735763" cy="9866313"/>
  <p:custDataLst>
    <p:tags r:id="rId1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79B"/>
    <a:srgbClr val="454851"/>
    <a:srgbClr val="3C3E48"/>
    <a:srgbClr val="3F404A"/>
    <a:srgbClr val="E9E9E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6" autoAdjust="0"/>
    <p:restoredTop sz="66821" autoAdjust="0"/>
  </p:normalViewPr>
  <p:slideViewPr>
    <p:cSldViewPr snapToGrid="0" snapToObjects="1">
      <p:cViewPr varScale="1">
        <p:scale>
          <a:sx n="113" d="100"/>
          <a:sy n="113" d="100"/>
        </p:scale>
        <p:origin x="-91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0A76BF3C-C592-1A47-9228-7DAC5B174F6F}" type="datetimeFigureOut">
              <a:rPr lang="en-US" smtClean="0"/>
              <a:pPr/>
              <a:t>5/12/2016</a:t>
            </a:fld>
            <a:endParaRPr lang="en-US" dirty="0"/>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BB336BA4-5F08-484A-BE8C-7FEF39E9CE8A}" type="slidenum">
              <a:rPr lang="en-US" smtClean="0"/>
              <a:pPr/>
              <a:t>‹Nr.›</a:t>
            </a:fld>
            <a:endParaRPr lang="en-US" dirty="0"/>
          </a:p>
        </p:txBody>
      </p:sp>
    </p:spTree>
    <p:extLst>
      <p:ext uri="{BB962C8B-B14F-4D97-AF65-F5344CB8AC3E}">
        <p14:creationId xmlns="" xmlns:p14="http://schemas.microsoft.com/office/powerpoint/2010/main" val="2601109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011AB905-43A4-4934-8893-D4A8E7A6C4DF}" type="datetimeFigureOut">
              <a:rPr lang="en-US" smtClean="0"/>
              <a:pPr/>
              <a:t>5/12/2016</a:t>
            </a:fld>
            <a:endParaRPr lang="en-US" dirty="0"/>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8AF374ED-8D0A-405E-8032-D833CE83A33E}" type="slidenum">
              <a:rPr lang="en-US" smtClean="0"/>
              <a:pPr/>
              <a:t>‹Nr.›</a:t>
            </a:fld>
            <a:endParaRPr lang="en-US" dirty="0"/>
          </a:p>
        </p:txBody>
      </p:sp>
    </p:spTree>
    <p:extLst>
      <p:ext uri="{BB962C8B-B14F-4D97-AF65-F5344CB8AC3E}">
        <p14:creationId xmlns="" xmlns:p14="http://schemas.microsoft.com/office/powerpoint/2010/main" val="532931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F374ED-8D0A-405E-8032-D833CE83A33E}" type="slidenum">
              <a:rPr lang="en-US" smtClean="0"/>
              <a:pPr/>
              <a:t>1</a:t>
            </a:fld>
            <a:endParaRPr lang="en-US" dirty="0"/>
          </a:p>
        </p:txBody>
      </p:sp>
    </p:spTree>
    <p:extLst>
      <p:ext uri="{BB962C8B-B14F-4D97-AF65-F5344CB8AC3E}">
        <p14:creationId xmlns="" xmlns:p14="http://schemas.microsoft.com/office/powerpoint/2010/main" val="25721264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F374ED-8D0A-405E-8032-D833CE83A33E}" type="slidenum">
              <a:rPr lang="en-US" smtClean="0"/>
              <a:pPr/>
              <a:t>10</a:t>
            </a:fld>
            <a:endParaRPr lang="en-US"/>
          </a:p>
        </p:txBody>
      </p:sp>
    </p:spTree>
    <p:extLst>
      <p:ext uri="{BB962C8B-B14F-4D97-AF65-F5344CB8AC3E}">
        <p14:creationId xmlns="" xmlns:p14="http://schemas.microsoft.com/office/powerpoint/2010/main" val="3644468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F374ED-8D0A-405E-8032-D833CE83A33E}" type="slidenum">
              <a:rPr lang="en-US" smtClean="0"/>
              <a:pPr/>
              <a:t>11</a:t>
            </a:fld>
            <a:endParaRPr lang="en-US"/>
          </a:p>
        </p:txBody>
      </p:sp>
    </p:spTree>
    <p:extLst>
      <p:ext uri="{BB962C8B-B14F-4D97-AF65-F5344CB8AC3E}">
        <p14:creationId xmlns="" xmlns:p14="http://schemas.microsoft.com/office/powerpoint/2010/main" val="3644468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F374ED-8D0A-405E-8032-D833CE83A33E}" type="slidenum">
              <a:rPr lang="en-US" smtClean="0"/>
              <a:pPr/>
              <a:t>12</a:t>
            </a:fld>
            <a:endParaRPr lang="en-US"/>
          </a:p>
        </p:txBody>
      </p:sp>
    </p:spTree>
    <p:extLst>
      <p:ext uri="{BB962C8B-B14F-4D97-AF65-F5344CB8AC3E}">
        <p14:creationId xmlns="" xmlns:p14="http://schemas.microsoft.com/office/powerpoint/2010/main" val="3325542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F374ED-8D0A-405E-8032-D833CE83A33E}" type="slidenum">
              <a:rPr lang="en-US" smtClean="0"/>
              <a:pPr/>
              <a:t>2</a:t>
            </a:fld>
            <a:endParaRPr lang="en-US"/>
          </a:p>
        </p:txBody>
      </p:sp>
    </p:spTree>
    <p:extLst>
      <p:ext uri="{BB962C8B-B14F-4D97-AF65-F5344CB8AC3E}">
        <p14:creationId xmlns="" xmlns:p14="http://schemas.microsoft.com/office/powerpoint/2010/main" val="3644468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F374ED-8D0A-405E-8032-D833CE83A33E}" type="slidenum">
              <a:rPr lang="en-US" smtClean="0"/>
              <a:pPr/>
              <a:t>3</a:t>
            </a:fld>
            <a:endParaRPr lang="en-US"/>
          </a:p>
        </p:txBody>
      </p:sp>
    </p:spTree>
    <p:extLst>
      <p:ext uri="{BB962C8B-B14F-4D97-AF65-F5344CB8AC3E}">
        <p14:creationId xmlns="" xmlns:p14="http://schemas.microsoft.com/office/powerpoint/2010/main" val="3644468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F374ED-8D0A-405E-8032-D833CE83A33E}" type="slidenum">
              <a:rPr lang="en-US" smtClean="0"/>
              <a:pPr/>
              <a:t>4</a:t>
            </a:fld>
            <a:endParaRPr lang="en-US"/>
          </a:p>
        </p:txBody>
      </p:sp>
    </p:spTree>
    <p:extLst>
      <p:ext uri="{BB962C8B-B14F-4D97-AF65-F5344CB8AC3E}">
        <p14:creationId xmlns="" xmlns:p14="http://schemas.microsoft.com/office/powerpoint/2010/main" val="3644468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F374ED-8D0A-405E-8032-D833CE83A33E}" type="slidenum">
              <a:rPr lang="en-US" smtClean="0"/>
              <a:pPr/>
              <a:t>5</a:t>
            </a:fld>
            <a:endParaRPr lang="en-US"/>
          </a:p>
        </p:txBody>
      </p:sp>
    </p:spTree>
    <p:extLst>
      <p:ext uri="{BB962C8B-B14F-4D97-AF65-F5344CB8AC3E}">
        <p14:creationId xmlns="" xmlns:p14="http://schemas.microsoft.com/office/powerpoint/2010/main" val="3644468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F374ED-8D0A-405E-8032-D833CE83A33E}" type="slidenum">
              <a:rPr lang="en-US" smtClean="0"/>
              <a:pPr/>
              <a:t>6</a:t>
            </a:fld>
            <a:endParaRPr lang="en-US"/>
          </a:p>
        </p:txBody>
      </p:sp>
    </p:spTree>
    <p:extLst>
      <p:ext uri="{BB962C8B-B14F-4D97-AF65-F5344CB8AC3E}">
        <p14:creationId xmlns="" xmlns:p14="http://schemas.microsoft.com/office/powerpoint/2010/main" val="3644468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F374ED-8D0A-405E-8032-D833CE83A33E}" type="slidenum">
              <a:rPr lang="en-US" smtClean="0"/>
              <a:pPr/>
              <a:t>7</a:t>
            </a:fld>
            <a:endParaRPr lang="en-US"/>
          </a:p>
        </p:txBody>
      </p:sp>
    </p:spTree>
    <p:extLst>
      <p:ext uri="{BB962C8B-B14F-4D97-AF65-F5344CB8AC3E}">
        <p14:creationId xmlns="" xmlns:p14="http://schemas.microsoft.com/office/powerpoint/2010/main" val="3644468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F374ED-8D0A-405E-8032-D833CE83A33E}" type="slidenum">
              <a:rPr lang="en-US" smtClean="0"/>
              <a:pPr/>
              <a:t>8</a:t>
            </a:fld>
            <a:endParaRPr lang="en-US"/>
          </a:p>
        </p:txBody>
      </p:sp>
    </p:spTree>
    <p:extLst>
      <p:ext uri="{BB962C8B-B14F-4D97-AF65-F5344CB8AC3E}">
        <p14:creationId xmlns="" xmlns:p14="http://schemas.microsoft.com/office/powerpoint/2010/main" val="3644468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F374ED-8D0A-405E-8032-D833CE83A33E}" type="slidenum">
              <a:rPr lang="en-US" smtClean="0"/>
              <a:pPr/>
              <a:t>9</a:t>
            </a:fld>
            <a:endParaRPr lang="en-US"/>
          </a:p>
        </p:txBody>
      </p:sp>
    </p:spTree>
    <p:extLst>
      <p:ext uri="{BB962C8B-B14F-4D97-AF65-F5344CB8AC3E}">
        <p14:creationId xmlns="" xmlns:p14="http://schemas.microsoft.com/office/powerpoint/2010/main" val="3644468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1998" y="1201972"/>
            <a:ext cx="6630402" cy="2373099"/>
          </a:xfrm>
        </p:spPr>
        <p:txBody>
          <a:bodyPr/>
          <a:lstStyle/>
          <a:p>
            <a:r>
              <a:rPr lang="lt-LT" dirty="0" smtClean="0"/>
              <a:t>Click to edit Master title style</a:t>
            </a:r>
            <a:endParaRPr lang="en-US" dirty="0"/>
          </a:p>
        </p:txBody>
      </p:sp>
      <p:sp>
        <p:nvSpPr>
          <p:cNvPr id="3" name="Subtitle 2"/>
          <p:cNvSpPr>
            <a:spLocks noGrp="1"/>
          </p:cNvSpPr>
          <p:nvPr>
            <p:ph type="subTitle" idx="1"/>
          </p:nvPr>
        </p:nvSpPr>
        <p:spPr>
          <a:xfrm>
            <a:off x="1141999" y="3692461"/>
            <a:ext cx="6630401" cy="210235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dirty="0" smtClean="0"/>
              <a:t>Click to edit Master subtitle style</a:t>
            </a:r>
            <a:endParaRPr lang="en-US" dirty="0"/>
          </a:p>
        </p:txBody>
      </p:sp>
      <p:sp>
        <p:nvSpPr>
          <p:cNvPr id="4" name="Date Placeholder 3"/>
          <p:cNvSpPr>
            <a:spLocks noGrp="1"/>
          </p:cNvSpPr>
          <p:nvPr>
            <p:ph type="dt" sz="half" idx="10"/>
          </p:nvPr>
        </p:nvSpPr>
        <p:spPr/>
        <p:txBody>
          <a:bodyPr/>
          <a:lstStyle/>
          <a:p>
            <a:fld id="{3C3B97CC-CD2A-7046-B1C6-48812DBF7666}" type="datetimeFigureOut">
              <a:rPr lang="en-US" smtClean="0"/>
              <a:pPr/>
              <a:t>5/12/2016</a:t>
            </a:fld>
            <a:endParaRPr lang="en-US" dirty="0"/>
          </a:p>
        </p:txBody>
      </p:sp>
      <p:sp>
        <p:nvSpPr>
          <p:cNvPr id="5" name="Footer Placeholder 4"/>
          <p:cNvSpPr>
            <a:spLocks noGrp="1"/>
          </p:cNvSpPr>
          <p:nvPr>
            <p:ph type="ftr" sz="quarter" idx="11"/>
          </p:nvPr>
        </p:nvSpPr>
        <p:spPr/>
        <p:txBody>
          <a:bodyPr/>
          <a:lstStyle/>
          <a:p>
            <a:endParaRPr lang="en-US" dirty="0" smtClean="0">
              <a:latin typeface="Adobe Caslon Pro"/>
              <a:cs typeface="Adobe Caslon Pro"/>
            </a:endParaRPr>
          </a:p>
        </p:txBody>
      </p:sp>
      <p:sp>
        <p:nvSpPr>
          <p:cNvPr id="6" name="Slide Number Placeholder 5"/>
          <p:cNvSpPr>
            <a:spLocks noGrp="1"/>
          </p:cNvSpPr>
          <p:nvPr>
            <p:ph type="sldNum" sz="quarter" idx="12"/>
          </p:nvPr>
        </p:nvSpPr>
        <p:spPr/>
        <p:txBody>
          <a:bodyPr/>
          <a:lstStyle/>
          <a:p>
            <a:endParaRPr lang="en-US" dirty="0"/>
          </a:p>
        </p:txBody>
      </p:sp>
    </p:spTree>
    <p:extLst>
      <p:ext uri="{BB962C8B-B14F-4D97-AF65-F5344CB8AC3E}">
        <p14:creationId xmlns="" xmlns:p14="http://schemas.microsoft.com/office/powerpoint/2010/main" val="41576794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Date Placeholder 3"/>
          <p:cNvSpPr>
            <a:spLocks noGrp="1"/>
          </p:cNvSpPr>
          <p:nvPr>
            <p:ph type="dt" sz="half" idx="10"/>
          </p:nvPr>
        </p:nvSpPr>
        <p:spPr/>
        <p:txBody>
          <a:bodyPr/>
          <a:lstStyle/>
          <a:p>
            <a:fld id="{3C3B97CC-CD2A-7046-B1C6-48812DBF7666}" type="datetimeFigureOut">
              <a:rPr lang="en-US" smtClean="0"/>
              <a:pPr/>
              <a:t>5/12/2016</a:t>
            </a:fld>
            <a:endParaRPr lang="en-US" dirty="0"/>
          </a:p>
        </p:txBody>
      </p:sp>
      <p:sp>
        <p:nvSpPr>
          <p:cNvPr id="5" name="Footer Placeholder 4"/>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6" name="Slide Number Placeholder 5"/>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smtClean="0"/>
              <a:t>openprof.eu</a:t>
            </a:r>
          </a:p>
        </p:txBody>
      </p:sp>
    </p:spTree>
    <p:extLst>
      <p:ext uri="{BB962C8B-B14F-4D97-AF65-F5344CB8AC3E}">
        <p14:creationId xmlns="" xmlns:p14="http://schemas.microsoft.com/office/powerpoint/2010/main" val="956034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610072" cy="5851525"/>
          </a:xfrm>
        </p:spPr>
        <p:txBody>
          <a:bodyPr vert="eaVert"/>
          <a:lstStyle/>
          <a:p>
            <a:r>
              <a:rPr lang="lt-LT" dirty="0" smtClean="0"/>
              <a:t>Click to edit Master title style</a:t>
            </a:r>
            <a:endParaRPr lang="en-US" dirty="0"/>
          </a:p>
        </p:txBody>
      </p:sp>
      <p:sp>
        <p:nvSpPr>
          <p:cNvPr id="3" name="Vertical Text Placeholder 2"/>
          <p:cNvSpPr>
            <a:spLocks noGrp="1"/>
          </p:cNvSpPr>
          <p:nvPr>
            <p:ph type="body" orient="vert" idx="1"/>
          </p:nvPr>
        </p:nvSpPr>
        <p:spPr>
          <a:xfrm>
            <a:off x="1141998" y="274638"/>
            <a:ext cx="5335001" cy="5851525"/>
          </a:xfrm>
        </p:spPr>
        <p:txBody>
          <a:bodyPr vert="eaVert"/>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Date Placeholder 3"/>
          <p:cNvSpPr>
            <a:spLocks noGrp="1"/>
          </p:cNvSpPr>
          <p:nvPr>
            <p:ph type="dt" sz="half" idx="10"/>
          </p:nvPr>
        </p:nvSpPr>
        <p:spPr/>
        <p:txBody>
          <a:bodyPr/>
          <a:lstStyle/>
          <a:p>
            <a:fld id="{3C3B97CC-CD2A-7046-B1C6-48812DBF7666}" type="datetimeFigureOut">
              <a:rPr lang="en-US" smtClean="0"/>
              <a:pPr/>
              <a:t>5/12/2016</a:t>
            </a:fld>
            <a:endParaRPr lang="en-US" dirty="0"/>
          </a:p>
        </p:txBody>
      </p:sp>
      <p:sp>
        <p:nvSpPr>
          <p:cNvPr id="5" name="Footer Placeholder 4"/>
          <p:cNvSpPr>
            <a:spLocks noGrp="1"/>
          </p:cNvSpPr>
          <p:nvPr>
            <p:ph type="ftr" sz="quarter" idx="11"/>
          </p:nvPr>
        </p:nvSpPr>
        <p:spPr/>
        <p:txBody>
          <a:bodyPr/>
          <a:lstStyle/>
          <a:p>
            <a:r>
              <a:rPr lang="en-US" dirty="0" smtClean="0">
                <a:latin typeface="Adobe Caslon Pro"/>
                <a:cs typeface="Adobe Caslon Pro"/>
              </a:rPr>
              <a:t>No. 2014-1-LT01-KA202-000562</a:t>
            </a:r>
            <a:endParaRPr lang="en-US" dirty="0" smtClean="0">
              <a:latin typeface="+mn-lt"/>
              <a:cs typeface="+mn-cs"/>
            </a:endParaRPr>
          </a:p>
        </p:txBody>
      </p:sp>
      <p:sp>
        <p:nvSpPr>
          <p:cNvPr id="6" name="Slide Number Placeholder 5"/>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smtClean="0"/>
              <a:t>openprof.eu</a:t>
            </a:r>
          </a:p>
        </p:txBody>
      </p:sp>
    </p:spTree>
    <p:extLst>
      <p:ext uri="{BB962C8B-B14F-4D97-AF65-F5344CB8AC3E}">
        <p14:creationId xmlns="" xmlns:p14="http://schemas.microsoft.com/office/powerpoint/2010/main" val="277531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Click to edit Master title style</a:t>
            </a:r>
            <a:endParaRPr lang="en-US"/>
          </a:p>
        </p:txBody>
      </p:sp>
      <p:sp>
        <p:nvSpPr>
          <p:cNvPr id="3" name="Content Placeholder 2"/>
          <p:cNvSpPr>
            <a:spLocks noGrp="1"/>
          </p:cNvSpPr>
          <p:nvPr>
            <p:ph idx="1"/>
          </p:nvPr>
        </p:nvSpPr>
        <p:spPr/>
        <p:txBody>
          <a:body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Date Placeholder 3"/>
          <p:cNvSpPr>
            <a:spLocks noGrp="1"/>
          </p:cNvSpPr>
          <p:nvPr>
            <p:ph type="dt" sz="half" idx="10"/>
          </p:nvPr>
        </p:nvSpPr>
        <p:spPr/>
        <p:txBody>
          <a:bodyPr/>
          <a:lstStyle/>
          <a:p>
            <a:fld id="{3C3B97CC-CD2A-7046-B1C6-48812DBF7666}" type="datetimeFigureOut">
              <a:rPr lang="en-US" smtClean="0"/>
              <a:pPr/>
              <a:t>5/12/2016</a:t>
            </a:fld>
            <a:endParaRPr lang="en-US" dirty="0"/>
          </a:p>
        </p:txBody>
      </p:sp>
      <p:sp>
        <p:nvSpPr>
          <p:cNvPr id="5" name="Footer Placeholder 4"/>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6" name="Slide Number Placeholder 5"/>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smtClean="0"/>
              <a:t>openprof.eu</a:t>
            </a:r>
          </a:p>
        </p:txBody>
      </p:sp>
    </p:spTree>
    <p:extLst>
      <p:ext uri="{BB962C8B-B14F-4D97-AF65-F5344CB8AC3E}">
        <p14:creationId xmlns="" xmlns:p14="http://schemas.microsoft.com/office/powerpoint/2010/main" val="327243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74017" y="4406900"/>
            <a:ext cx="6638539" cy="1362075"/>
          </a:xfrm>
        </p:spPr>
        <p:txBody>
          <a:bodyPr anchor="t"/>
          <a:lstStyle>
            <a:lvl1pPr algn="l">
              <a:defRPr sz="4000" b="1" cap="all"/>
            </a:lvl1pPr>
          </a:lstStyle>
          <a:p>
            <a:r>
              <a:rPr lang="lt-LT" smtClean="0"/>
              <a:t>Click to edit Master title style</a:t>
            </a:r>
            <a:endParaRPr lang="en-US"/>
          </a:p>
        </p:txBody>
      </p:sp>
      <p:sp>
        <p:nvSpPr>
          <p:cNvPr id="3" name="Text Placeholder 2"/>
          <p:cNvSpPr>
            <a:spLocks noGrp="1"/>
          </p:cNvSpPr>
          <p:nvPr>
            <p:ph type="body" idx="1"/>
          </p:nvPr>
        </p:nvSpPr>
        <p:spPr>
          <a:xfrm>
            <a:off x="1174017" y="2906713"/>
            <a:ext cx="663854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Click to edit Master text styles</a:t>
            </a:r>
          </a:p>
        </p:txBody>
      </p:sp>
      <p:sp>
        <p:nvSpPr>
          <p:cNvPr id="4" name="Date Placeholder 3"/>
          <p:cNvSpPr>
            <a:spLocks noGrp="1"/>
          </p:cNvSpPr>
          <p:nvPr>
            <p:ph type="dt" sz="half" idx="10"/>
          </p:nvPr>
        </p:nvSpPr>
        <p:spPr/>
        <p:txBody>
          <a:bodyPr/>
          <a:lstStyle/>
          <a:p>
            <a:fld id="{3C3B97CC-CD2A-7046-B1C6-48812DBF7666}" type="datetimeFigureOut">
              <a:rPr lang="en-US" smtClean="0"/>
              <a:pPr/>
              <a:t>5/12/2016</a:t>
            </a:fld>
            <a:endParaRPr lang="en-US" dirty="0"/>
          </a:p>
        </p:txBody>
      </p:sp>
      <p:sp>
        <p:nvSpPr>
          <p:cNvPr id="5" name="Footer Placeholder 4"/>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6" name="Slide Number Placeholder 5"/>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smtClean="0"/>
              <a:t>openprof.eu</a:t>
            </a:r>
          </a:p>
        </p:txBody>
      </p:sp>
    </p:spTree>
    <p:extLst>
      <p:ext uri="{BB962C8B-B14F-4D97-AF65-F5344CB8AC3E}">
        <p14:creationId xmlns="" xmlns:p14="http://schemas.microsoft.com/office/powerpoint/2010/main" val="36318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Click to edit Master title style</a:t>
            </a:r>
            <a:endParaRPr lang="en-US"/>
          </a:p>
        </p:txBody>
      </p:sp>
      <p:sp>
        <p:nvSpPr>
          <p:cNvPr id="3" name="Content Placeholder 2"/>
          <p:cNvSpPr>
            <a:spLocks noGrp="1"/>
          </p:cNvSpPr>
          <p:nvPr>
            <p:ph sz="half" idx="1"/>
          </p:nvPr>
        </p:nvSpPr>
        <p:spPr>
          <a:xfrm>
            <a:off x="1141998" y="1600200"/>
            <a:ext cx="335380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dirty="0" smtClean="0"/>
              <a:t>Click to edit Master text styles</a:t>
            </a:r>
          </a:p>
          <a:p>
            <a:pPr lvl="1"/>
            <a:r>
              <a:rPr lang="lt-LT" dirty="0" smtClean="0"/>
              <a:t>Second level</a:t>
            </a:r>
          </a:p>
          <a:p>
            <a:pPr lvl="2"/>
            <a:r>
              <a:rPr lang="lt-LT" dirty="0" smtClean="0"/>
              <a:t>Third level</a:t>
            </a:r>
          </a:p>
          <a:p>
            <a:pPr lvl="3"/>
            <a:r>
              <a:rPr lang="lt-LT" dirty="0" smtClean="0"/>
              <a:t>Fourth level</a:t>
            </a:r>
          </a:p>
          <a:p>
            <a:pPr lvl="4"/>
            <a:r>
              <a:rPr lang="lt-LT" dirty="0" smtClean="0"/>
              <a:t>Fifth level</a:t>
            </a:r>
            <a:endParaRPr lang="en-US" dirty="0"/>
          </a:p>
        </p:txBody>
      </p:sp>
      <p:sp>
        <p:nvSpPr>
          <p:cNvPr id="4" name="Content Placeholder 3"/>
          <p:cNvSpPr>
            <a:spLocks noGrp="1"/>
          </p:cNvSpPr>
          <p:nvPr>
            <p:ph sz="half" idx="2"/>
          </p:nvPr>
        </p:nvSpPr>
        <p:spPr>
          <a:xfrm>
            <a:off x="4648200" y="1600200"/>
            <a:ext cx="316435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dirty="0" smtClean="0"/>
              <a:t>Click to edit Master text styles</a:t>
            </a:r>
          </a:p>
          <a:p>
            <a:pPr lvl="1"/>
            <a:r>
              <a:rPr lang="lt-LT" dirty="0" smtClean="0"/>
              <a:t>Second level</a:t>
            </a:r>
          </a:p>
          <a:p>
            <a:pPr lvl="2"/>
            <a:r>
              <a:rPr lang="lt-LT" dirty="0" smtClean="0"/>
              <a:t>Third level</a:t>
            </a:r>
          </a:p>
          <a:p>
            <a:pPr lvl="3"/>
            <a:r>
              <a:rPr lang="lt-LT" dirty="0" smtClean="0"/>
              <a:t>Fourth level</a:t>
            </a:r>
          </a:p>
          <a:p>
            <a:pPr lvl="4"/>
            <a:r>
              <a:rPr lang="lt-LT" dirty="0" smtClean="0"/>
              <a:t>Fifth level</a:t>
            </a:r>
            <a:endParaRPr lang="en-US" dirty="0"/>
          </a:p>
        </p:txBody>
      </p:sp>
      <p:sp>
        <p:nvSpPr>
          <p:cNvPr id="5" name="Date Placeholder 4"/>
          <p:cNvSpPr>
            <a:spLocks noGrp="1"/>
          </p:cNvSpPr>
          <p:nvPr>
            <p:ph type="dt" sz="half" idx="10"/>
          </p:nvPr>
        </p:nvSpPr>
        <p:spPr/>
        <p:txBody>
          <a:bodyPr/>
          <a:lstStyle/>
          <a:p>
            <a:fld id="{3C3B97CC-CD2A-7046-B1C6-48812DBF7666}" type="datetimeFigureOut">
              <a:rPr lang="en-US" smtClean="0"/>
              <a:pPr/>
              <a:t>5/12/2016</a:t>
            </a:fld>
            <a:endParaRPr lang="en-US" dirty="0"/>
          </a:p>
        </p:txBody>
      </p:sp>
      <p:sp>
        <p:nvSpPr>
          <p:cNvPr id="6" name="Footer Placeholder 5"/>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7" name="Slide Number Placeholder 6"/>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smtClean="0"/>
              <a:t>openprof.eu</a:t>
            </a:r>
          </a:p>
        </p:txBody>
      </p:sp>
    </p:spTree>
    <p:extLst>
      <p:ext uri="{BB962C8B-B14F-4D97-AF65-F5344CB8AC3E}">
        <p14:creationId xmlns="" xmlns:p14="http://schemas.microsoft.com/office/powerpoint/2010/main" val="2189820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7" name="Date Placeholder 6"/>
          <p:cNvSpPr>
            <a:spLocks noGrp="1"/>
          </p:cNvSpPr>
          <p:nvPr>
            <p:ph type="dt" sz="half" idx="10"/>
          </p:nvPr>
        </p:nvSpPr>
        <p:spPr/>
        <p:txBody>
          <a:bodyPr/>
          <a:lstStyle/>
          <a:p>
            <a:fld id="{3C3B97CC-CD2A-7046-B1C6-48812DBF7666}" type="datetimeFigureOut">
              <a:rPr lang="en-US" smtClean="0"/>
              <a:pPr/>
              <a:t>5/12/2016</a:t>
            </a:fld>
            <a:endParaRPr lang="en-US" dirty="0"/>
          </a:p>
        </p:txBody>
      </p:sp>
      <p:sp>
        <p:nvSpPr>
          <p:cNvPr id="8" name="Footer Placeholder 7"/>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9" name="Slide Number Placeholder 8"/>
          <p:cNvSpPr>
            <a:spLocks noGrp="1"/>
          </p:cNvSpPr>
          <p:nvPr>
            <p:ph type="sldNum" sz="quarter" idx="12"/>
          </p:nvPr>
        </p:nvSpPr>
        <p:spPr/>
        <p:txBody>
          <a:bodyPr/>
          <a:lstStyle/>
          <a:p>
            <a:r>
              <a:rPr lang="en-US" dirty="0" smtClean="0"/>
              <a:t>openprof.eu</a:t>
            </a:r>
          </a:p>
        </p:txBody>
      </p:sp>
    </p:spTree>
    <p:extLst>
      <p:ext uri="{BB962C8B-B14F-4D97-AF65-F5344CB8AC3E}">
        <p14:creationId xmlns="" xmlns:p14="http://schemas.microsoft.com/office/powerpoint/2010/main" val="313063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41998" y="722862"/>
            <a:ext cx="6670559" cy="1143000"/>
          </a:xfrm>
        </p:spPr>
        <p:txBody>
          <a:bodyPr/>
          <a:lstStyle/>
          <a:p>
            <a:r>
              <a:rPr lang="lt-LT" dirty="0" smtClean="0"/>
              <a:t>Click to edit Master title style</a:t>
            </a:r>
            <a:endParaRPr lang="en-US" dirty="0"/>
          </a:p>
        </p:txBody>
      </p:sp>
      <p:sp>
        <p:nvSpPr>
          <p:cNvPr id="3" name="Date Placeholder 2"/>
          <p:cNvSpPr>
            <a:spLocks noGrp="1"/>
          </p:cNvSpPr>
          <p:nvPr>
            <p:ph type="dt" sz="half" idx="10"/>
          </p:nvPr>
        </p:nvSpPr>
        <p:spPr/>
        <p:txBody>
          <a:bodyPr/>
          <a:lstStyle/>
          <a:p>
            <a:fld id="{3C3B97CC-CD2A-7046-B1C6-48812DBF7666}" type="datetimeFigureOut">
              <a:rPr lang="en-US" smtClean="0"/>
              <a:pPr/>
              <a:t>5/12/2016</a:t>
            </a:fld>
            <a:endParaRPr lang="en-US" dirty="0"/>
          </a:p>
        </p:txBody>
      </p:sp>
      <p:sp>
        <p:nvSpPr>
          <p:cNvPr id="4" name="Footer Placeholder 3"/>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5" name="Slide Number Placeholder 4"/>
          <p:cNvSpPr>
            <a:spLocks noGrp="1"/>
          </p:cNvSpPr>
          <p:nvPr>
            <p:ph type="sldNum" sz="quarter" idx="12"/>
          </p:nvPr>
        </p:nvSpPr>
        <p:spPr/>
        <p:txBody>
          <a:bodyPr/>
          <a:lstStyle/>
          <a:p>
            <a:r>
              <a:rPr lang="en-US" dirty="0" smtClean="0"/>
              <a:t>openprof.eu</a:t>
            </a:r>
          </a:p>
        </p:txBody>
      </p:sp>
    </p:spTree>
    <p:extLst>
      <p:ext uri="{BB962C8B-B14F-4D97-AF65-F5344CB8AC3E}">
        <p14:creationId xmlns="" xmlns:p14="http://schemas.microsoft.com/office/powerpoint/2010/main" val="75199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B97CC-CD2A-7046-B1C6-48812DBF7666}" type="datetimeFigureOut">
              <a:rPr lang="en-US" smtClean="0"/>
              <a:pPr/>
              <a:t>5/12/2016</a:t>
            </a:fld>
            <a:endParaRPr lang="en-US" dirty="0"/>
          </a:p>
        </p:txBody>
      </p:sp>
      <p:sp>
        <p:nvSpPr>
          <p:cNvPr id="3" name="Footer Placeholder 2"/>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4" name="Slide Number Placeholder 3"/>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smtClean="0"/>
              <a:t>openprof.eu</a:t>
            </a:r>
          </a:p>
        </p:txBody>
      </p:sp>
    </p:spTree>
    <p:extLst>
      <p:ext uri="{BB962C8B-B14F-4D97-AF65-F5344CB8AC3E}">
        <p14:creationId xmlns="" xmlns:p14="http://schemas.microsoft.com/office/powerpoint/2010/main" val="1700808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lt-LT"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Click to edit Master text styles</a:t>
            </a:r>
          </a:p>
          <a:p>
            <a:pPr lvl="1"/>
            <a:r>
              <a:rPr lang="lt-LT" smtClean="0"/>
              <a:t>Second level</a:t>
            </a:r>
          </a:p>
          <a:p>
            <a:pPr lvl="2"/>
            <a:r>
              <a:rPr lang="lt-LT" smtClean="0"/>
              <a:t>Third level</a:t>
            </a:r>
          </a:p>
          <a:p>
            <a:pPr lvl="3"/>
            <a:r>
              <a:rPr lang="lt-LT" smtClean="0"/>
              <a:t>Fourth level</a:t>
            </a:r>
          </a:p>
          <a:p>
            <a:pPr lvl="4"/>
            <a:r>
              <a:rPr lang="lt-LT"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Click to edit Master text styles</a:t>
            </a:r>
          </a:p>
        </p:txBody>
      </p:sp>
      <p:sp>
        <p:nvSpPr>
          <p:cNvPr id="5" name="Date Placeholder 4"/>
          <p:cNvSpPr>
            <a:spLocks noGrp="1"/>
          </p:cNvSpPr>
          <p:nvPr>
            <p:ph type="dt" sz="half" idx="10"/>
          </p:nvPr>
        </p:nvSpPr>
        <p:spPr/>
        <p:txBody>
          <a:bodyPr/>
          <a:lstStyle/>
          <a:p>
            <a:fld id="{3C3B97CC-CD2A-7046-B1C6-48812DBF7666}" type="datetimeFigureOut">
              <a:rPr lang="en-US" smtClean="0"/>
              <a:pPr/>
              <a:t>5/12/2016</a:t>
            </a:fld>
            <a:endParaRPr lang="en-US" dirty="0"/>
          </a:p>
        </p:txBody>
      </p:sp>
      <p:sp>
        <p:nvSpPr>
          <p:cNvPr id="6" name="Footer Placeholder 5"/>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7" name="Slide Number Placeholder 6"/>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smtClean="0"/>
              <a:t>openprof.eu</a:t>
            </a:r>
          </a:p>
        </p:txBody>
      </p:sp>
    </p:spTree>
    <p:extLst>
      <p:ext uri="{BB962C8B-B14F-4D97-AF65-F5344CB8AC3E}">
        <p14:creationId xmlns="" xmlns:p14="http://schemas.microsoft.com/office/powerpoint/2010/main" val="811759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3933" y="4800600"/>
            <a:ext cx="6628623" cy="566738"/>
          </a:xfrm>
        </p:spPr>
        <p:txBody>
          <a:bodyPr anchor="b"/>
          <a:lstStyle>
            <a:lvl1pPr algn="l">
              <a:defRPr sz="2000" b="1"/>
            </a:lvl1pPr>
          </a:lstStyle>
          <a:p>
            <a:r>
              <a:rPr lang="lt-LT" smtClean="0"/>
              <a:t>Click to edit Master title style</a:t>
            </a:r>
            <a:endParaRPr lang="en-US"/>
          </a:p>
        </p:txBody>
      </p:sp>
      <p:sp>
        <p:nvSpPr>
          <p:cNvPr id="3" name="Picture Placeholder 2"/>
          <p:cNvSpPr>
            <a:spLocks noGrp="1"/>
          </p:cNvSpPr>
          <p:nvPr>
            <p:ph type="pic" idx="1"/>
          </p:nvPr>
        </p:nvSpPr>
        <p:spPr>
          <a:xfrm>
            <a:off x="1183933" y="207245"/>
            <a:ext cx="6628624"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183933" y="5367338"/>
            <a:ext cx="662862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Click to edit Master text styles</a:t>
            </a:r>
          </a:p>
        </p:txBody>
      </p:sp>
      <p:sp>
        <p:nvSpPr>
          <p:cNvPr id="5" name="Date Placeholder 4"/>
          <p:cNvSpPr>
            <a:spLocks noGrp="1"/>
          </p:cNvSpPr>
          <p:nvPr>
            <p:ph type="dt" sz="half" idx="10"/>
          </p:nvPr>
        </p:nvSpPr>
        <p:spPr/>
        <p:txBody>
          <a:bodyPr/>
          <a:lstStyle/>
          <a:p>
            <a:fld id="{3C3B97CC-CD2A-7046-B1C6-48812DBF7666}" type="datetimeFigureOut">
              <a:rPr lang="en-US" smtClean="0"/>
              <a:pPr/>
              <a:t>5/12/2016</a:t>
            </a:fld>
            <a:endParaRPr lang="en-US" dirty="0"/>
          </a:p>
        </p:txBody>
      </p:sp>
      <p:sp>
        <p:nvSpPr>
          <p:cNvPr id="6" name="Footer Placeholder 5"/>
          <p:cNvSpPr>
            <a:spLocks noGrp="1"/>
          </p:cNvSpPr>
          <p:nvPr>
            <p:ph type="ftr" sz="quarter" idx="11"/>
          </p:nvPr>
        </p:nvSpPr>
        <p:spPr/>
        <p:txBody>
          <a:bodyPr/>
          <a:lstStyle/>
          <a:p>
            <a:r>
              <a:rPr lang="en-US" dirty="0" smtClean="0">
                <a:latin typeface="Adobe Caslon Pro"/>
                <a:cs typeface="Adobe Caslon Pro"/>
              </a:rPr>
              <a:t>No. 2014-1-LT01-KA202-000562</a:t>
            </a:r>
          </a:p>
        </p:txBody>
      </p:sp>
      <p:sp>
        <p:nvSpPr>
          <p:cNvPr id="7" name="Slide Number Placeholder 6"/>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smtClean="0"/>
              <a:t>openprof.eu</a:t>
            </a:r>
          </a:p>
        </p:txBody>
      </p:sp>
    </p:spTree>
    <p:extLst>
      <p:ext uri="{BB962C8B-B14F-4D97-AF65-F5344CB8AC3E}">
        <p14:creationId xmlns="" xmlns:p14="http://schemas.microsoft.com/office/powerpoint/2010/main" val="137408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9E9E9"/>
        </a:solidFill>
        <a:effectLst/>
      </p:bgPr>
    </p:bg>
    <p:spTree>
      <p:nvGrpSpPr>
        <p:cNvPr id="1" name=""/>
        <p:cNvGrpSpPr/>
        <p:nvPr/>
      </p:nvGrpSpPr>
      <p:grpSpPr>
        <a:xfrm>
          <a:off x="0" y="0"/>
          <a:ext cx="0" cy="0"/>
          <a:chOff x="0" y="0"/>
          <a:chExt cx="0" cy="0"/>
        </a:xfrm>
      </p:grpSpPr>
      <p:pic>
        <p:nvPicPr>
          <p:cNvPr id="8" name="Picture 7" descr="bot_bgr_kr.gif"/>
          <p:cNvPicPr>
            <a:picLocks noChangeAspect="1"/>
          </p:cNvPicPr>
          <p:nvPr userDrawn="1"/>
        </p:nvPicPr>
        <p:blipFill>
          <a:blip r:embed="rId13">
            <a:extLst>
              <a:ext uri="{28A0092B-C50C-407E-A947-70E740481C1C}">
                <a14:useLocalDpi xmlns="" xmlns:a14="http://schemas.microsoft.com/office/drawing/2010/main" val="0"/>
              </a:ext>
            </a:extLst>
          </a:blip>
          <a:stretch>
            <a:fillRect/>
          </a:stretch>
        </p:blipFill>
        <p:spPr>
          <a:xfrm>
            <a:off x="0" y="4736856"/>
            <a:ext cx="9144000" cy="2121144"/>
          </a:xfrm>
          <a:prstGeom prst="rect">
            <a:avLst/>
          </a:prstGeom>
        </p:spPr>
      </p:pic>
      <p:pic>
        <p:nvPicPr>
          <p:cNvPr id="7" name="Picture 6" descr="back_full.gif"/>
          <p:cNvPicPr>
            <a:picLocks noChangeAspect="1"/>
          </p:cNvPicPr>
          <p:nvPr userDrawn="1"/>
        </p:nvPicPr>
        <p:blipFill>
          <a:blip r:embed="rId14">
            <a:extLst>
              <a:ext uri="{28A0092B-C50C-407E-A947-70E740481C1C}">
                <a14:useLocalDpi xmlns="" xmlns:a14="http://schemas.microsoft.com/office/drawing/2010/main" val="0"/>
              </a:ext>
            </a:extLst>
          </a:blip>
          <a:stretch>
            <a:fillRect/>
          </a:stretch>
        </p:blipFill>
        <p:spPr>
          <a:xfrm>
            <a:off x="0" y="0"/>
            <a:ext cx="9144000" cy="5861360"/>
          </a:xfrm>
          <a:prstGeom prst="rect">
            <a:avLst/>
          </a:prstGeom>
        </p:spPr>
      </p:pic>
      <p:sp>
        <p:nvSpPr>
          <p:cNvPr id="2" name="Title Placeholder 1"/>
          <p:cNvSpPr>
            <a:spLocks noGrp="1"/>
          </p:cNvSpPr>
          <p:nvPr>
            <p:ph type="title"/>
          </p:nvPr>
        </p:nvSpPr>
        <p:spPr>
          <a:xfrm>
            <a:off x="1141998" y="274638"/>
            <a:ext cx="6670559" cy="1143000"/>
          </a:xfrm>
          <a:prstGeom prst="rect">
            <a:avLst/>
          </a:prstGeom>
        </p:spPr>
        <p:txBody>
          <a:bodyPr vert="horz" lIns="91440" tIns="45720" rIns="91440" bIns="45720" rtlCol="0" anchor="ctr">
            <a:normAutofit/>
          </a:bodyPr>
          <a:lstStyle/>
          <a:p>
            <a:r>
              <a:rPr lang="lt-LT" dirty="0" smtClean="0"/>
              <a:t>Click to edit Master title style</a:t>
            </a:r>
            <a:endParaRPr lang="en-US" dirty="0"/>
          </a:p>
        </p:txBody>
      </p:sp>
      <p:sp>
        <p:nvSpPr>
          <p:cNvPr id="3" name="Text Placeholder 2"/>
          <p:cNvSpPr>
            <a:spLocks noGrp="1"/>
          </p:cNvSpPr>
          <p:nvPr>
            <p:ph type="body" idx="1"/>
          </p:nvPr>
        </p:nvSpPr>
        <p:spPr>
          <a:xfrm>
            <a:off x="1141999" y="1600201"/>
            <a:ext cx="6670558" cy="4354694"/>
          </a:xfrm>
          <a:prstGeom prst="rect">
            <a:avLst/>
          </a:prstGeom>
        </p:spPr>
        <p:txBody>
          <a:bodyPr vert="horz" lIns="91440" tIns="45720" rIns="91440" bIns="45720" rtlCol="0">
            <a:normAutofit/>
          </a:bodyPr>
          <a:lstStyle/>
          <a:p>
            <a:pPr lvl="0"/>
            <a:r>
              <a:rPr lang="lt-LT" dirty="0" smtClean="0"/>
              <a:t>Click to edit Master text styles</a:t>
            </a:r>
          </a:p>
          <a:p>
            <a:pPr lvl="1"/>
            <a:r>
              <a:rPr lang="lt-LT" dirty="0" smtClean="0"/>
              <a:t>Second level</a:t>
            </a:r>
          </a:p>
          <a:p>
            <a:pPr lvl="2"/>
            <a:r>
              <a:rPr lang="lt-LT" dirty="0" smtClean="0"/>
              <a:t>Third level</a:t>
            </a:r>
          </a:p>
          <a:p>
            <a:pPr lvl="3"/>
            <a:r>
              <a:rPr lang="lt-LT" dirty="0" smtClean="0"/>
              <a:t>Fourth level</a:t>
            </a:r>
          </a:p>
          <a:p>
            <a:pPr lvl="4"/>
            <a:r>
              <a:rPr lang="lt-LT"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3B97CC-CD2A-7046-B1C6-48812DBF7666}" type="datetimeFigureOut">
              <a:rPr lang="en-US" smtClean="0"/>
              <a:pPr/>
              <a:t>5/12/2016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smtClean="0">
              <a:latin typeface="Adobe Caslon Pro"/>
              <a:cs typeface="Adobe Caslon Pro"/>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
        <p:nvSpPr>
          <p:cNvPr id="9" name="Rectangle 8"/>
          <p:cNvSpPr/>
          <p:nvPr userDrawn="1"/>
        </p:nvSpPr>
        <p:spPr>
          <a:xfrm>
            <a:off x="3124200" y="6500625"/>
            <a:ext cx="184666" cy="307777"/>
          </a:xfrm>
          <a:prstGeom prst="rect">
            <a:avLst/>
          </a:prstGeom>
        </p:spPr>
        <p:txBody>
          <a:bodyPr wrap="none">
            <a:spAutoFit/>
          </a:bodyPr>
          <a:lstStyle/>
          <a:p>
            <a:endParaRPr lang="en-US" sz="1400" b="0" dirty="0" smtClean="0">
              <a:ln>
                <a:solidFill>
                  <a:srgbClr val="3C3E48"/>
                </a:solidFill>
              </a:ln>
              <a:solidFill>
                <a:srgbClr val="454851"/>
              </a:solidFill>
              <a:latin typeface="Adobe Caslon Pro"/>
              <a:cs typeface="Adobe Caslon Pro"/>
            </a:endParaRPr>
          </a:p>
        </p:txBody>
      </p:sp>
      <p:sp>
        <p:nvSpPr>
          <p:cNvPr id="10" name="Rectangle 9"/>
          <p:cNvSpPr/>
          <p:nvPr userDrawn="1"/>
        </p:nvSpPr>
        <p:spPr>
          <a:xfrm>
            <a:off x="8166636" y="6452587"/>
            <a:ext cx="800219" cy="246221"/>
          </a:xfrm>
          <a:prstGeom prst="rect">
            <a:avLst/>
          </a:prstGeom>
        </p:spPr>
        <p:txBody>
          <a:bodyPr wrap="none">
            <a:spAutoFit/>
          </a:bodyPr>
          <a:lstStyle/>
          <a:p>
            <a:r>
              <a:rPr lang="en-US" sz="1000" dirty="0" smtClean="0">
                <a:solidFill>
                  <a:srgbClr val="3F404A"/>
                </a:solidFill>
                <a:latin typeface="Adobe Caslon Pro"/>
                <a:cs typeface="Adobe Caslon Pro"/>
              </a:rPr>
              <a:t>openprof.eu</a:t>
            </a:r>
            <a:endParaRPr lang="en-US" sz="1000" dirty="0">
              <a:solidFill>
                <a:srgbClr val="3F404A"/>
              </a:solidFill>
              <a:latin typeface="Adobe Caslon Pro"/>
              <a:cs typeface="Adobe Caslon Pro"/>
            </a:endParaRPr>
          </a:p>
        </p:txBody>
      </p:sp>
      <p:sp>
        <p:nvSpPr>
          <p:cNvPr id="12" name="Rectangle 11"/>
          <p:cNvSpPr/>
          <p:nvPr userDrawn="1"/>
        </p:nvSpPr>
        <p:spPr>
          <a:xfrm>
            <a:off x="3498061" y="6459865"/>
            <a:ext cx="2477774" cy="246221"/>
          </a:xfrm>
          <a:prstGeom prst="rect">
            <a:avLst/>
          </a:prstGeom>
        </p:spPr>
        <p:txBody>
          <a:bodyPr wrap="none">
            <a:spAutoFit/>
          </a:bodyPr>
          <a:lstStyle/>
          <a:p>
            <a:r>
              <a:rPr lang="en-US" sz="1000" dirty="0" smtClean="0">
                <a:solidFill>
                  <a:srgbClr val="3F404A"/>
                </a:solidFill>
                <a:latin typeface="Adobe Caslon Pro"/>
                <a:cs typeface="Adobe Caslon Pro"/>
              </a:rPr>
              <a:t>Project No. 2014-1-LT01-KA202-000562</a:t>
            </a:r>
            <a:endParaRPr lang="en-US" sz="1000" dirty="0">
              <a:solidFill>
                <a:srgbClr val="3F404A"/>
              </a:solidFill>
              <a:latin typeface="Adobe Caslon Pro"/>
              <a:cs typeface="Adobe Caslon Pro"/>
            </a:endParaRPr>
          </a:p>
        </p:txBody>
      </p:sp>
      <p:pic>
        <p:nvPicPr>
          <p:cNvPr id="14" name="Picture 13" descr="erasmusplus_logo.png"/>
          <p:cNvPicPr>
            <a:picLocks noChangeAspect="1"/>
          </p:cNvPicPr>
          <p:nvPr userDrawn="1"/>
        </p:nvPicPr>
        <p:blipFill>
          <a:blip r:embed="rId15">
            <a:extLst>
              <a:ext uri="{28A0092B-C50C-407E-A947-70E740481C1C}">
                <a14:useLocalDpi xmlns="" xmlns:a14="http://schemas.microsoft.com/office/drawing/2010/main" val="0"/>
              </a:ext>
            </a:extLst>
          </a:blip>
          <a:stretch>
            <a:fillRect/>
          </a:stretch>
        </p:blipFill>
        <p:spPr>
          <a:xfrm>
            <a:off x="6721122" y="184478"/>
            <a:ext cx="2245734" cy="494342"/>
          </a:xfrm>
          <a:prstGeom prst="rect">
            <a:avLst/>
          </a:prstGeom>
        </p:spPr>
      </p:pic>
      <p:pic>
        <p:nvPicPr>
          <p:cNvPr id="15" name="Picture 14" descr="oficialus_logo_296x200_0.png"/>
          <p:cNvPicPr>
            <a:picLocks noChangeAspect="1"/>
          </p:cNvPicPr>
          <p:nvPr userDrawn="1"/>
        </p:nvPicPr>
        <p:blipFill>
          <a:blip r:embed="rId16">
            <a:extLst>
              <a:ext uri="{28A0092B-C50C-407E-A947-70E740481C1C}">
                <a14:useLocalDpi xmlns="" xmlns:a14="http://schemas.microsoft.com/office/drawing/2010/main" val="0"/>
              </a:ext>
            </a:extLst>
          </a:blip>
          <a:stretch>
            <a:fillRect/>
          </a:stretch>
        </p:blipFill>
        <p:spPr>
          <a:xfrm>
            <a:off x="0" y="1"/>
            <a:ext cx="1434138" cy="969012"/>
          </a:xfrm>
          <a:prstGeom prst="rect">
            <a:avLst/>
          </a:prstGeom>
        </p:spPr>
      </p:pic>
    </p:spTree>
    <p:extLst>
      <p:ext uri="{BB962C8B-B14F-4D97-AF65-F5344CB8AC3E}">
        <p14:creationId xmlns="" xmlns:p14="http://schemas.microsoft.com/office/powerpoint/2010/main" val="297549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Adobe Caslon Pro"/>
          <a:ea typeface="+mj-ea"/>
          <a:cs typeface="Adobe Caslon Pro"/>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dobe Caslon Pro"/>
          <a:ea typeface="+mn-ea"/>
          <a:cs typeface="Adobe Caslon Pro"/>
        </a:defRPr>
      </a:lvl1pPr>
      <a:lvl2pPr marL="742950" indent="-285750" algn="l" defTabSz="457200" rtl="0" eaLnBrk="1" latinLnBrk="0" hangingPunct="1">
        <a:spcBef>
          <a:spcPct val="20000"/>
        </a:spcBef>
        <a:buFont typeface="Arial"/>
        <a:buChar char="–"/>
        <a:defRPr sz="2800" kern="1200">
          <a:solidFill>
            <a:schemeClr val="tx1"/>
          </a:solidFill>
          <a:latin typeface="Adobe Caslon Pro"/>
          <a:ea typeface="+mn-ea"/>
          <a:cs typeface="Adobe Caslon Pro"/>
        </a:defRPr>
      </a:lvl2pPr>
      <a:lvl3pPr marL="1143000" indent="-228600" algn="l" defTabSz="457200" rtl="0" eaLnBrk="1" latinLnBrk="0" hangingPunct="1">
        <a:spcBef>
          <a:spcPct val="20000"/>
        </a:spcBef>
        <a:buFont typeface="Arial"/>
        <a:buChar char="•"/>
        <a:defRPr sz="2400" kern="1200">
          <a:solidFill>
            <a:schemeClr val="tx1"/>
          </a:solidFill>
          <a:latin typeface="Adobe Caslon Pro"/>
          <a:ea typeface="+mn-ea"/>
          <a:cs typeface="Adobe Caslon Pro"/>
        </a:defRPr>
      </a:lvl3pPr>
      <a:lvl4pPr marL="1600200" indent="-228600" algn="l" defTabSz="457200" rtl="0" eaLnBrk="1" latinLnBrk="0" hangingPunct="1">
        <a:spcBef>
          <a:spcPct val="20000"/>
        </a:spcBef>
        <a:buFont typeface="Arial"/>
        <a:buChar char="–"/>
        <a:defRPr sz="2000" kern="1200">
          <a:solidFill>
            <a:schemeClr val="tx1"/>
          </a:solidFill>
          <a:latin typeface="Adobe Caslon Pro"/>
          <a:ea typeface="+mn-ea"/>
          <a:cs typeface="Adobe Caslon Pro"/>
        </a:defRPr>
      </a:lvl4pPr>
      <a:lvl5pPr marL="2057400" indent="-228600" algn="l" defTabSz="457200" rtl="0" eaLnBrk="1" latinLnBrk="0" hangingPunct="1">
        <a:spcBef>
          <a:spcPct val="20000"/>
        </a:spcBef>
        <a:buFont typeface="Arial"/>
        <a:buChar char="»"/>
        <a:defRPr sz="2000" kern="1200">
          <a:solidFill>
            <a:schemeClr val="tx1"/>
          </a:solidFill>
          <a:latin typeface="Adobe Caslon Pro"/>
          <a:ea typeface="+mn-ea"/>
          <a:cs typeface="Adobe Caslon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1998" y="1498534"/>
            <a:ext cx="7060707" cy="2373099"/>
          </a:xfrm>
        </p:spPr>
        <p:txBody>
          <a:bodyPr>
            <a:normAutofit/>
          </a:bodyPr>
          <a:lstStyle/>
          <a:p>
            <a:r>
              <a:rPr lang="de-AT" dirty="0" smtClean="0"/>
              <a:t>Lernen am Arbeitsplatz im Kontext von Diversität</a:t>
            </a:r>
            <a:r>
              <a:rPr lang="lt-LT" dirty="0" smtClean="0"/>
              <a:t/>
            </a:r>
            <a:br>
              <a:rPr lang="lt-LT" dirty="0" smtClean="0"/>
            </a:br>
            <a:endParaRPr lang="en-US" dirty="0"/>
          </a:p>
        </p:txBody>
      </p:sp>
      <p:sp>
        <p:nvSpPr>
          <p:cNvPr id="3" name="Subtitle 2"/>
          <p:cNvSpPr>
            <a:spLocks noGrp="1"/>
          </p:cNvSpPr>
          <p:nvPr>
            <p:ph type="subTitle" idx="1"/>
          </p:nvPr>
        </p:nvSpPr>
        <p:spPr>
          <a:xfrm>
            <a:off x="1141999" y="4121427"/>
            <a:ext cx="6630401" cy="1673390"/>
          </a:xfrm>
        </p:spPr>
        <p:txBody>
          <a:bodyPr>
            <a:normAutofit/>
          </a:bodyPr>
          <a:lstStyle/>
          <a:p>
            <a:pPr lvl="0">
              <a:spcBef>
                <a:spcPts val="0"/>
              </a:spcBef>
              <a:buClr>
                <a:srgbClr val="888888"/>
              </a:buClr>
              <a:buSzPct val="25000"/>
            </a:pPr>
            <a:r>
              <a:rPr lang="en-US" b="1" i="1" dirty="0" smtClean="0">
                <a:solidFill>
                  <a:srgbClr val="888888"/>
                </a:solidFill>
                <a:latin typeface="Arial"/>
                <a:ea typeface="Arial"/>
                <a:cs typeface="Arial"/>
                <a:sym typeface="Arial"/>
              </a:rPr>
              <a:t>Auxilium pro Regionibus Europae in Rebus Culturalibus</a:t>
            </a:r>
          </a:p>
          <a:p>
            <a:pPr lvl="0">
              <a:spcBef>
                <a:spcPts val="640"/>
              </a:spcBef>
              <a:buClr>
                <a:srgbClr val="888888"/>
              </a:buClr>
              <a:buSzPct val="25000"/>
            </a:pPr>
            <a:r>
              <a:rPr lang="en-US" dirty="0" smtClean="0">
                <a:solidFill>
                  <a:srgbClr val="888888"/>
                </a:solidFill>
                <a:latin typeface="Arial"/>
                <a:ea typeface="Arial"/>
                <a:cs typeface="Arial"/>
                <a:sym typeface="Arial"/>
              </a:rPr>
              <a:t>(Auxilium) </a:t>
            </a:r>
            <a:endParaRPr lang="en-US" dirty="0">
              <a:solidFill>
                <a:srgbClr val="888888"/>
              </a:solidFill>
              <a:latin typeface="Arial"/>
              <a:ea typeface="Arial"/>
              <a:cs typeface="Arial"/>
              <a:sym typeface="Arial"/>
            </a:endParaRPr>
          </a:p>
        </p:txBody>
      </p:sp>
      <p:sp>
        <p:nvSpPr>
          <p:cNvPr id="4" name="Text Placeholder 2"/>
          <p:cNvSpPr txBox="1">
            <a:spLocks/>
          </p:cNvSpPr>
          <p:nvPr/>
        </p:nvSpPr>
        <p:spPr>
          <a:xfrm>
            <a:off x="1531171" y="189922"/>
            <a:ext cx="5234469" cy="759693"/>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Adobe Caslon Pro"/>
                <a:ea typeface="+mn-ea"/>
                <a:cs typeface="Adobe Caslon Pro"/>
              </a:defRPr>
            </a:lvl1pPr>
            <a:lvl2pPr marL="457200" indent="0" algn="ctr" defTabSz="457200" rtl="0" eaLnBrk="1" latinLnBrk="0" hangingPunct="1">
              <a:spcBef>
                <a:spcPct val="20000"/>
              </a:spcBef>
              <a:buFont typeface="Arial"/>
              <a:buNone/>
              <a:defRPr sz="2800" kern="1200">
                <a:solidFill>
                  <a:schemeClr val="tx1">
                    <a:tint val="75000"/>
                  </a:schemeClr>
                </a:solidFill>
                <a:latin typeface="Adobe Caslon Pro"/>
                <a:ea typeface="+mn-ea"/>
                <a:cs typeface="Adobe Caslon Pro"/>
              </a:defRPr>
            </a:lvl2pPr>
            <a:lvl3pPr marL="914400" indent="0" algn="ctr" defTabSz="457200" rtl="0" eaLnBrk="1" latinLnBrk="0" hangingPunct="1">
              <a:spcBef>
                <a:spcPct val="20000"/>
              </a:spcBef>
              <a:buFont typeface="Arial"/>
              <a:buNone/>
              <a:defRPr sz="2400" kern="1200">
                <a:solidFill>
                  <a:schemeClr val="tx1">
                    <a:tint val="75000"/>
                  </a:schemeClr>
                </a:solidFill>
                <a:latin typeface="Adobe Caslon Pro"/>
                <a:ea typeface="+mn-ea"/>
                <a:cs typeface="Adobe Caslon Pro"/>
              </a:defRPr>
            </a:lvl3pPr>
            <a:lvl4pPr marL="1371600" indent="0" algn="ctr" defTabSz="457200" rtl="0" eaLnBrk="1" latinLnBrk="0" hangingPunct="1">
              <a:spcBef>
                <a:spcPct val="20000"/>
              </a:spcBef>
              <a:buFont typeface="Arial"/>
              <a:buNone/>
              <a:defRPr sz="2000" kern="1200">
                <a:solidFill>
                  <a:schemeClr val="tx1">
                    <a:tint val="75000"/>
                  </a:schemeClr>
                </a:solidFill>
                <a:latin typeface="Adobe Caslon Pro"/>
                <a:ea typeface="+mn-ea"/>
                <a:cs typeface="Adobe Caslon Pro"/>
              </a:defRPr>
            </a:lvl4pPr>
            <a:lvl5pPr marL="1828800" indent="0" algn="ctr" defTabSz="457200" rtl="0" eaLnBrk="1" latinLnBrk="0" hangingPunct="1">
              <a:spcBef>
                <a:spcPct val="20000"/>
              </a:spcBef>
              <a:buFont typeface="Arial"/>
              <a:buNone/>
              <a:defRPr sz="2000" kern="1200">
                <a:solidFill>
                  <a:schemeClr val="tx1">
                    <a:tint val="75000"/>
                  </a:schemeClr>
                </a:solidFill>
                <a:latin typeface="Adobe Caslon Pro"/>
                <a:ea typeface="+mn-ea"/>
                <a:cs typeface="Adobe Caslon Pro"/>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400" dirty="0" smtClean="0"/>
              <a:t>Open Professional Collaboration </a:t>
            </a:r>
          </a:p>
          <a:p>
            <a:r>
              <a:rPr lang="en-US" sz="2400" dirty="0" smtClean="0"/>
              <a:t>for Innovation </a:t>
            </a:r>
            <a:endParaRPr lang="en-US" sz="2400" dirty="0"/>
          </a:p>
        </p:txBody>
      </p:sp>
    </p:spTree>
    <p:extLst>
      <p:ext uri="{BB962C8B-B14F-4D97-AF65-F5344CB8AC3E}">
        <p14:creationId xmlns="" xmlns:p14="http://schemas.microsoft.com/office/powerpoint/2010/main" val="25896199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838911" y="2632618"/>
            <a:ext cx="3100552" cy="117089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sz="2000" b="1" dirty="0" smtClean="0"/>
              <a:t>Lernen am Arbeitsplatz</a:t>
            </a:r>
            <a:endParaRPr lang="de-AT" sz="2000" b="1" dirty="0"/>
          </a:p>
        </p:txBody>
      </p:sp>
      <p:pic>
        <p:nvPicPr>
          <p:cNvPr id="1026" name="Picture 2" descr="C:\Users\Egidijus\Desktop\Ikonos\polygon-icons\png\96x96\male_user.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136503" y="2782867"/>
            <a:ext cx="501210" cy="501210"/>
          </a:xfrm>
          <a:prstGeom prst="rect">
            <a:avLst/>
          </a:prstGeom>
          <a:noFill/>
          <a:extLst>
            <a:ext uri="{909E8E84-426E-40DD-AFC4-6F175D3DCCD1}">
              <a14:hiddenFill xmlns="" xmlns:a14="http://schemas.microsoft.com/office/drawing/2010/main">
                <a:solidFill>
                  <a:srgbClr val="FFFFFF"/>
                </a:solidFill>
              </a14:hiddenFill>
            </a:ext>
          </a:extLst>
        </p:spPr>
      </p:pic>
      <p:sp>
        <p:nvSpPr>
          <p:cNvPr id="1047" name="Rounded Rectangle 1046"/>
          <p:cNvSpPr/>
          <p:nvPr/>
        </p:nvSpPr>
        <p:spPr>
          <a:xfrm>
            <a:off x="3128212" y="240632"/>
            <a:ext cx="3110161" cy="46923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AT" sz="2000" b="1" dirty="0" smtClean="0">
                <a:solidFill>
                  <a:srgbClr val="FFFF00"/>
                </a:solidFill>
              </a:rPr>
              <a:t>Mindmap</a:t>
            </a:r>
            <a:endParaRPr lang="de-AT" sz="2000" b="1" dirty="0">
              <a:solidFill>
                <a:srgbClr val="FFFF00"/>
              </a:solidFill>
            </a:endParaRPr>
          </a:p>
        </p:txBody>
      </p:sp>
      <p:grpSp>
        <p:nvGrpSpPr>
          <p:cNvPr id="27" name="Group 1063"/>
          <p:cNvGrpSpPr/>
          <p:nvPr/>
        </p:nvGrpSpPr>
        <p:grpSpPr>
          <a:xfrm>
            <a:off x="3734910" y="1288218"/>
            <a:ext cx="3654277" cy="1344400"/>
            <a:chOff x="3734910" y="1288218"/>
            <a:chExt cx="3654277" cy="1344400"/>
          </a:xfrm>
        </p:grpSpPr>
        <p:grpSp>
          <p:nvGrpSpPr>
            <p:cNvPr id="29" name="Group 1052"/>
            <p:cNvGrpSpPr/>
            <p:nvPr/>
          </p:nvGrpSpPr>
          <p:grpSpPr>
            <a:xfrm>
              <a:off x="3734910" y="1288218"/>
              <a:ext cx="3401593" cy="1073845"/>
              <a:chOff x="3734910" y="1288218"/>
              <a:chExt cx="3401593" cy="1073845"/>
            </a:xfrm>
          </p:grpSpPr>
          <p:sp>
            <p:nvSpPr>
              <p:cNvPr id="1051" name="Rounded Rectangle 1050"/>
              <p:cNvSpPr/>
              <p:nvPr/>
            </p:nvSpPr>
            <p:spPr>
              <a:xfrm>
                <a:off x="3734910" y="1288218"/>
                <a:ext cx="3401593" cy="1073845"/>
              </a:xfrm>
              <a:prstGeom prst="roundRect">
                <a:avLst/>
              </a:prstGeom>
              <a:gradFill>
                <a:gsLst>
                  <a:gs pos="0">
                    <a:srgbClr val="92D05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Suche im </a:t>
                </a:r>
                <a:r>
                  <a:rPr lang="de-AT" dirty="0" err="1" smtClean="0"/>
                  <a:t>Social</a:t>
                </a:r>
                <a:r>
                  <a:rPr lang="de-AT" dirty="0" smtClean="0"/>
                  <a:t> Web</a:t>
                </a:r>
                <a:endParaRPr lang="de-AT" dirty="0"/>
              </a:p>
            </p:txBody>
          </p:sp>
          <p:pic>
            <p:nvPicPr>
              <p:cNvPr id="1052" name="Picture 9" descr="C:\Users\Egidijus\Desktop\Ikonos\polygon-icons\png\96x96\search.png"/>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5207918" y="1347012"/>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1063" name="Straight Connector 1062"/>
            <p:cNvCxnSpPr>
              <a:stCxn id="1051" idx="2"/>
              <a:endCxn id="4" idx="0"/>
            </p:cNvCxnSpPr>
            <p:nvPr/>
          </p:nvCxnSpPr>
          <p:spPr>
            <a:xfrm>
              <a:off x="5435707" y="2362063"/>
              <a:ext cx="1953480" cy="270555"/>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grpSp>
      <p:grpSp>
        <p:nvGrpSpPr>
          <p:cNvPr id="30" name="Group 1066"/>
          <p:cNvGrpSpPr/>
          <p:nvPr/>
        </p:nvGrpSpPr>
        <p:grpSpPr>
          <a:xfrm>
            <a:off x="7389187" y="1436424"/>
            <a:ext cx="1646529" cy="1196194"/>
            <a:chOff x="7389187" y="1436424"/>
            <a:chExt cx="1646529" cy="1196194"/>
          </a:xfrm>
        </p:grpSpPr>
        <p:grpSp>
          <p:nvGrpSpPr>
            <p:cNvPr id="32" name="Group 1057"/>
            <p:cNvGrpSpPr/>
            <p:nvPr/>
          </p:nvGrpSpPr>
          <p:grpSpPr>
            <a:xfrm>
              <a:off x="7403528" y="1436424"/>
              <a:ext cx="1632188" cy="821975"/>
              <a:chOff x="7403528" y="1436424"/>
              <a:chExt cx="1632188" cy="821975"/>
            </a:xfrm>
          </p:grpSpPr>
          <p:sp>
            <p:nvSpPr>
              <p:cNvPr id="1054" name="Rounded Rectangle 1053"/>
              <p:cNvSpPr/>
              <p:nvPr/>
            </p:nvSpPr>
            <p:spPr>
              <a:xfrm>
                <a:off x="7403528" y="1436424"/>
                <a:ext cx="1632188" cy="821975"/>
              </a:xfrm>
              <a:prstGeom prst="roundRect">
                <a:avLst/>
              </a:prstGeom>
              <a:gradFill>
                <a:gsLst>
                  <a:gs pos="0">
                    <a:srgbClr val="92D05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mtClean="0"/>
              </a:p>
              <a:p>
                <a:pPr algn="ctr"/>
                <a:endParaRPr lang="de-AT" smtClean="0"/>
              </a:p>
              <a:p>
                <a:pPr algn="ctr"/>
                <a:r>
                  <a:rPr lang="de-AT" smtClean="0"/>
                  <a:t>E-Mails</a:t>
                </a:r>
                <a:endParaRPr lang="de-AT"/>
              </a:p>
            </p:txBody>
          </p:sp>
          <p:pic>
            <p:nvPicPr>
              <p:cNvPr id="1055" name="Picture 10" descr="C:\Users\Egidijus\Desktop\Ikonos\polygon-icons\png\96x96\mail.png"/>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7969422" y="1509594"/>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1066" name="Straight Connector 1065"/>
            <p:cNvCxnSpPr>
              <a:stCxn id="4" idx="0"/>
              <a:endCxn id="1054" idx="2"/>
            </p:cNvCxnSpPr>
            <p:nvPr/>
          </p:nvCxnSpPr>
          <p:spPr>
            <a:xfrm flipV="1">
              <a:off x="7389187" y="2258399"/>
              <a:ext cx="830435" cy="374219"/>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grpSp>
      <p:grpSp>
        <p:nvGrpSpPr>
          <p:cNvPr id="33" name="Group 1069"/>
          <p:cNvGrpSpPr/>
          <p:nvPr/>
        </p:nvGrpSpPr>
        <p:grpSpPr>
          <a:xfrm>
            <a:off x="3454860" y="3803515"/>
            <a:ext cx="3934327" cy="1583656"/>
            <a:chOff x="3454860" y="3803515"/>
            <a:chExt cx="3934327" cy="1583656"/>
          </a:xfrm>
        </p:grpSpPr>
        <p:grpSp>
          <p:nvGrpSpPr>
            <p:cNvPr id="34" name="Group 1049"/>
            <p:cNvGrpSpPr/>
            <p:nvPr/>
          </p:nvGrpSpPr>
          <p:grpSpPr>
            <a:xfrm>
              <a:off x="3454860" y="4055176"/>
              <a:ext cx="3250740" cy="1331995"/>
              <a:chOff x="3129987" y="4007048"/>
              <a:chExt cx="3250740" cy="1331995"/>
            </a:xfrm>
          </p:grpSpPr>
          <p:sp>
            <p:nvSpPr>
              <p:cNvPr id="1048" name="Rounded Rectangle 1047"/>
              <p:cNvSpPr/>
              <p:nvPr/>
            </p:nvSpPr>
            <p:spPr>
              <a:xfrm>
                <a:off x="3129987" y="4007048"/>
                <a:ext cx="3250740" cy="1331995"/>
              </a:xfrm>
              <a:prstGeom prst="roundRect">
                <a:avLst/>
              </a:prstGeom>
              <a:gradFill>
                <a:gsLst>
                  <a:gs pos="0">
                    <a:srgbClr val="92D05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mtClean="0"/>
              </a:p>
              <a:p>
                <a:pPr algn="ctr"/>
                <a:endParaRPr lang="de-AT" smtClean="0"/>
              </a:p>
              <a:p>
                <a:pPr algn="ctr"/>
                <a:r>
                  <a:rPr lang="de-AT" smtClean="0"/>
                  <a:t>Professionelle Entwicklungsprogramme</a:t>
                </a:r>
                <a:endParaRPr lang="de-AT"/>
              </a:p>
            </p:txBody>
          </p:sp>
          <p:pic>
            <p:nvPicPr>
              <p:cNvPr id="1049" name="Picture 8" descr="C:\Users\Egidijus\Desktop\Ikonos\polygon-icons\png\96x96\vector_object.png"/>
              <p:cNvPicPr>
                <a:picLocks noChangeAspect="1" noChangeArrowheads="1"/>
              </p:cNvPicPr>
              <p:nvPr/>
            </p:nvPicPr>
            <p:blipFill>
              <a:blip r:embed="rId6">
                <a:extLst>
                  <a:ext uri="{28A0092B-C50C-407E-A947-70E740481C1C}">
                    <a14:useLocalDpi xmlns="" xmlns:a14="http://schemas.microsoft.com/office/drawing/2010/main" val="0"/>
                  </a:ext>
                </a:extLst>
              </a:blip>
              <a:srcRect/>
              <a:stretch>
                <a:fillRect/>
              </a:stretch>
            </p:blipFill>
            <p:spPr bwMode="auto">
              <a:xfrm>
                <a:off x="4426104" y="4043144"/>
                <a:ext cx="541786"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1069" name="Straight Connector 1068"/>
            <p:cNvCxnSpPr>
              <a:stCxn id="1048" idx="0"/>
              <a:endCxn id="4" idx="2"/>
            </p:cNvCxnSpPr>
            <p:nvPr/>
          </p:nvCxnSpPr>
          <p:spPr>
            <a:xfrm flipV="1">
              <a:off x="5080230" y="3803515"/>
              <a:ext cx="2308957" cy="251661"/>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grpSp>
      <p:grpSp>
        <p:nvGrpSpPr>
          <p:cNvPr id="35" name="Group 1072"/>
          <p:cNvGrpSpPr/>
          <p:nvPr/>
        </p:nvGrpSpPr>
        <p:grpSpPr>
          <a:xfrm>
            <a:off x="5708318" y="3803515"/>
            <a:ext cx="2869788" cy="2585254"/>
            <a:chOff x="5920779" y="3803515"/>
            <a:chExt cx="2869788" cy="2585254"/>
          </a:xfrm>
        </p:grpSpPr>
        <p:grpSp>
          <p:nvGrpSpPr>
            <p:cNvPr id="36" name="Group 1060"/>
            <p:cNvGrpSpPr/>
            <p:nvPr/>
          </p:nvGrpSpPr>
          <p:grpSpPr>
            <a:xfrm>
              <a:off x="5920779" y="5474369"/>
              <a:ext cx="2869788" cy="914400"/>
              <a:chOff x="5920779" y="5474369"/>
              <a:chExt cx="2869788" cy="914400"/>
            </a:xfrm>
          </p:grpSpPr>
          <p:sp>
            <p:nvSpPr>
              <p:cNvPr id="1059" name="Rounded Rectangle 1058"/>
              <p:cNvSpPr/>
              <p:nvPr/>
            </p:nvSpPr>
            <p:spPr>
              <a:xfrm>
                <a:off x="5920779" y="5474369"/>
                <a:ext cx="2869788" cy="914400"/>
              </a:xfrm>
              <a:prstGeom prst="roundRect">
                <a:avLst/>
              </a:prstGeom>
              <a:gradFill>
                <a:gsLst>
                  <a:gs pos="0">
                    <a:srgbClr val="92D05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mtClean="0"/>
              </a:p>
              <a:p>
                <a:pPr algn="ctr"/>
                <a:endParaRPr lang="de-AT" smtClean="0"/>
              </a:p>
              <a:p>
                <a:pPr algn="ctr"/>
                <a:r>
                  <a:rPr lang="de-AT" smtClean="0"/>
                  <a:t>Blogeinträge, Onlineartikel</a:t>
                </a:r>
                <a:endParaRPr lang="de-AT"/>
              </a:p>
            </p:txBody>
          </p:sp>
          <p:pic>
            <p:nvPicPr>
              <p:cNvPr id="1060" name="Picture 11" descr="C:\Users\Egidijus\Desktop\Ikonos\polygon-icons\png\96x96\list.png"/>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7158244" y="5583154"/>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1072" name="Straight Connector 1071"/>
            <p:cNvCxnSpPr/>
            <p:nvPr/>
          </p:nvCxnSpPr>
          <p:spPr>
            <a:xfrm>
              <a:off x="7653993" y="3803515"/>
              <a:ext cx="90365" cy="1670854"/>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grpSp>
      <p:grpSp>
        <p:nvGrpSpPr>
          <p:cNvPr id="37" name="Group 15"/>
          <p:cNvGrpSpPr/>
          <p:nvPr/>
        </p:nvGrpSpPr>
        <p:grpSpPr>
          <a:xfrm>
            <a:off x="6945783" y="3803515"/>
            <a:ext cx="2139696" cy="1573112"/>
            <a:chOff x="6945783" y="3803515"/>
            <a:chExt cx="2139696" cy="1573112"/>
          </a:xfrm>
        </p:grpSpPr>
        <p:grpSp>
          <p:nvGrpSpPr>
            <p:cNvPr id="38" name="Group 11"/>
            <p:cNvGrpSpPr/>
            <p:nvPr/>
          </p:nvGrpSpPr>
          <p:grpSpPr>
            <a:xfrm>
              <a:off x="6945783" y="3803515"/>
              <a:ext cx="2139696" cy="1573112"/>
              <a:chOff x="6945783" y="3803515"/>
              <a:chExt cx="2139696" cy="1573112"/>
            </a:xfrm>
          </p:grpSpPr>
          <p:sp>
            <p:nvSpPr>
              <p:cNvPr id="2" name="Rounded Rectangle 1"/>
              <p:cNvSpPr/>
              <p:nvPr/>
            </p:nvSpPr>
            <p:spPr>
              <a:xfrm>
                <a:off x="6945783" y="4065719"/>
                <a:ext cx="2139696" cy="1310908"/>
              </a:xfrm>
              <a:prstGeom prst="roundRect">
                <a:avLst/>
              </a:prstGeom>
              <a:gradFill>
                <a:gsLst>
                  <a:gs pos="0">
                    <a:srgbClr val="92D05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mtClean="0"/>
              </a:p>
              <a:p>
                <a:pPr algn="ctr"/>
                <a:endParaRPr lang="de-AT" smtClean="0"/>
              </a:p>
              <a:p>
                <a:pPr algn="ctr"/>
                <a:r>
                  <a:rPr lang="de-AT" smtClean="0">
                    <a:solidFill>
                      <a:schemeClr val="bg1"/>
                    </a:solidFill>
                  </a:rPr>
                  <a:t>Zufälliges oder informelles Lernen</a:t>
                </a:r>
                <a:endParaRPr lang="de-AT">
                  <a:solidFill>
                    <a:schemeClr val="bg1"/>
                  </a:solidFill>
                </a:endParaRPr>
              </a:p>
            </p:txBody>
          </p:sp>
          <p:cxnSp>
            <p:nvCxnSpPr>
              <p:cNvPr id="8" name="Straight Connector 7"/>
              <p:cNvCxnSpPr>
                <a:stCxn id="4" idx="2"/>
                <a:endCxn id="2" idx="0"/>
              </p:cNvCxnSpPr>
              <p:nvPr/>
            </p:nvCxnSpPr>
            <p:spPr>
              <a:xfrm>
                <a:off x="7389187" y="3803515"/>
                <a:ext cx="626444" cy="262204"/>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grpSp>
        <p:pic>
          <p:nvPicPr>
            <p:cNvPr id="14" name="Picture 2" descr="C:\Users\Egidijus\Desktop\Ikonos\polygon-icons\png\96x96\megaphone.png"/>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8077706" y="4127371"/>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sp>
        <p:nvSpPr>
          <p:cNvPr id="61" name="Rectangle 20"/>
          <p:cNvSpPr/>
          <p:nvPr/>
        </p:nvSpPr>
        <p:spPr>
          <a:xfrm>
            <a:off x="173925" y="987388"/>
            <a:ext cx="3557107" cy="5485486"/>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de-AT" sz="1400" dirty="0" smtClean="0">
                <a:solidFill>
                  <a:schemeClr val="tx1"/>
                </a:solidFill>
              </a:rPr>
              <a:t>Im Kontext von Diversität in Organisationen ist diesbezüglich zuerst auf die </a:t>
            </a:r>
            <a:r>
              <a:rPr lang="de-AT" sz="1400" i="1" dirty="0" smtClean="0">
                <a:solidFill>
                  <a:srgbClr val="C00000"/>
                </a:solidFill>
              </a:rPr>
              <a:t>allgemeinen Kompetenzen der  </a:t>
            </a:r>
            <a:r>
              <a:rPr lang="de-AT" sz="1400" i="1" dirty="0" err="1" smtClean="0">
                <a:solidFill>
                  <a:srgbClr val="C00000"/>
                </a:solidFill>
              </a:rPr>
              <a:t>AkteurInnen</a:t>
            </a:r>
            <a:r>
              <a:rPr lang="de-AT" sz="1400" dirty="0" smtClean="0">
                <a:solidFill>
                  <a:schemeClr val="tx1"/>
                </a:solidFill>
              </a:rPr>
              <a:t> zu achten. Es muss bedacht werden, dass nicht alle Personen in der gleichen Art und Weise und in gleichem Maß mit diesen Kompetenzen ausgestattet sind. Menschen mit verschiedenem kulturellen und sozialen Hintergrund, verschiedenen Alters, verschiedenen Charakters auf Grund verschiedener Sozialisation und stereotyper Verhaltens- und Rollenzuordnung haben verschiedene Potenziale und Wege zu kommunizieren, Informationen zu verarbeiten, an Probleme heran zu gehen und sie zu lösen zu  versuchen. In Organisationen muss daher darauf Wert gelegt werden, für Kommunikation, Wissenserwerb und Lernen am Arbeitsplatz Rahmenbedingungen zu schaffen, die auf mögliche Diversität eingehen. In </a:t>
            </a:r>
            <a:r>
              <a:rPr lang="de-AT" sz="1400" dirty="0" err="1" smtClean="0">
                <a:solidFill>
                  <a:schemeClr val="tx1"/>
                </a:solidFill>
              </a:rPr>
              <a:t>diversitätsgerechten</a:t>
            </a:r>
            <a:r>
              <a:rPr lang="de-AT" sz="1400" dirty="0" smtClean="0">
                <a:solidFill>
                  <a:schemeClr val="tx1"/>
                </a:solidFill>
              </a:rPr>
              <a:t> Unternehmen finden alle </a:t>
            </a:r>
            <a:r>
              <a:rPr lang="de-AT" sz="1400" dirty="0" err="1" smtClean="0">
                <a:solidFill>
                  <a:schemeClr val="tx1"/>
                </a:solidFill>
              </a:rPr>
              <a:t>MitarbeiterInnen</a:t>
            </a:r>
            <a:r>
              <a:rPr lang="de-AT" sz="1400" dirty="0" smtClean="0">
                <a:solidFill>
                  <a:schemeClr val="tx1"/>
                </a:solidFill>
              </a:rPr>
              <a:t> gleiche Rahmenbedingungen vor, die aber auf jeweils die ihnen eigenen Bedürfnisse angepasst sind.</a:t>
            </a:r>
          </a:p>
        </p:txBody>
      </p:sp>
    </p:spTree>
    <p:extLst>
      <p:ext uri="{BB962C8B-B14F-4D97-AF65-F5344CB8AC3E}">
        <p14:creationId xmlns="" xmlns:p14="http://schemas.microsoft.com/office/powerpoint/2010/main" val="412125461"/>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838911" y="2632618"/>
            <a:ext cx="3100552" cy="117089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sz="2000" b="1" dirty="0" smtClean="0"/>
              <a:t>Lernen am Arbeitsplatz</a:t>
            </a:r>
            <a:endParaRPr lang="de-AT" sz="2000" b="1" dirty="0"/>
          </a:p>
        </p:txBody>
      </p:sp>
      <p:pic>
        <p:nvPicPr>
          <p:cNvPr id="1026" name="Picture 2" descr="C:\Users\Egidijus\Desktop\Ikonos\polygon-icons\png\96x96\male_user.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136503" y="2782867"/>
            <a:ext cx="501210" cy="501210"/>
          </a:xfrm>
          <a:prstGeom prst="rect">
            <a:avLst/>
          </a:prstGeom>
          <a:noFill/>
          <a:extLst>
            <a:ext uri="{909E8E84-426E-40DD-AFC4-6F175D3DCCD1}">
              <a14:hiddenFill xmlns="" xmlns:a14="http://schemas.microsoft.com/office/drawing/2010/main">
                <a:solidFill>
                  <a:srgbClr val="FFFFFF"/>
                </a:solidFill>
              </a14:hiddenFill>
            </a:ext>
          </a:extLst>
        </p:spPr>
      </p:pic>
      <p:sp>
        <p:nvSpPr>
          <p:cNvPr id="62" name="Rectangle 20"/>
          <p:cNvSpPr/>
          <p:nvPr/>
        </p:nvSpPr>
        <p:spPr>
          <a:xfrm>
            <a:off x="1768617" y="1166005"/>
            <a:ext cx="3557107" cy="4236143"/>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defTabSz="914400">
              <a:defRPr/>
            </a:pPr>
            <a:r>
              <a:rPr lang="de-AT" sz="1400" dirty="0" smtClean="0">
                <a:solidFill>
                  <a:schemeClr val="tx1"/>
                </a:solidFill>
              </a:rPr>
              <a:t>Wenn Lernen für alle gleichermaßen möglich ist, sind effiziente Teamarbeit und Entwicklung möglich. </a:t>
            </a:r>
          </a:p>
          <a:p>
            <a:pPr defTabSz="914400">
              <a:defRPr/>
            </a:pPr>
            <a:endParaRPr lang="de-AT" sz="1400" dirty="0" smtClean="0">
              <a:solidFill>
                <a:schemeClr val="tx1"/>
              </a:solidFill>
            </a:endParaRPr>
          </a:p>
          <a:p>
            <a:pPr defTabSz="914400">
              <a:defRPr/>
            </a:pPr>
            <a:r>
              <a:rPr lang="de-AT" sz="1400" i="1" dirty="0" smtClean="0">
                <a:solidFill>
                  <a:srgbClr val="C00000"/>
                </a:solidFill>
              </a:rPr>
              <a:t>Beispiel für individuelles Eingehen </a:t>
            </a:r>
            <a:r>
              <a:rPr lang="de-AT" sz="1400" dirty="0" smtClean="0">
                <a:solidFill>
                  <a:schemeClr val="tx1"/>
                </a:solidFill>
              </a:rPr>
              <a:t>von Organisationen auf Diversität: Evaluation der Nutzung der informellen Wege des Lernens, Adaptierung und Anpassung an tatsächliche Bedürfnisse </a:t>
            </a:r>
          </a:p>
          <a:p>
            <a:pPr marL="450850" indent="-185738" defTabSz="914400">
              <a:buFont typeface="Symbol" pitchFamily="18" charset="2"/>
              <a:buChar char="-"/>
              <a:defRPr/>
            </a:pPr>
            <a:r>
              <a:rPr lang="de-AT" sz="1400" dirty="0" smtClean="0">
                <a:solidFill>
                  <a:schemeClr val="tx1"/>
                </a:solidFill>
              </a:rPr>
              <a:t>Gibt es Tools, die weniger genutzt werden? </a:t>
            </a:r>
          </a:p>
          <a:p>
            <a:pPr marL="450850" indent="-185738" defTabSz="914400">
              <a:buFont typeface="Symbol" pitchFamily="18" charset="2"/>
              <a:buChar char="-"/>
              <a:defRPr/>
            </a:pPr>
            <a:r>
              <a:rPr lang="de-AT" sz="1400" dirty="0" smtClean="0">
                <a:solidFill>
                  <a:schemeClr val="tx1"/>
                </a:solidFill>
              </a:rPr>
              <a:t>Warum werden sie weniger genutzt?</a:t>
            </a:r>
          </a:p>
          <a:p>
            <a:pPr marL="450850" indent="-185738" defTabSz="914400">
              <a:buFont typeface="Symbol" pitchFamily="18" charset="2"/>
              <a:buChar char="-"/>
              <a:defRPr/>
            </a:pPr>
            <a:r>
              <a:rPr lang="de-AT" sz="1400" dirty="0" smtClean="0">
                <a:solidFill>
                  <a:schemeClr val="tx1"/>
                </a:solidFill>
              </a:rPr>
              <a:t>Gibt es Barrieren im praktischen Umgang mit einem Tool?</a:t>
            </a:r>
          </a:p>
          <a:p>
            <a:pPr marL="450850" indent="-185738" defTabSz="914400">
              <a:buFont typeface="Symbol" pitchFamily="18" charset="2"/>
              <a:buChar char="-"/>
              <a:defRPr/>
            </a:pPr>
            <a:r>
              <a:rPr lang="de-AT" sz="1400" dirty="0" smtClean="0">
                <a:solidFill>
                  <a:schemeClr val="tx1"/>
                </a:solidFill>
              </a:rPr>
              <a:t>Gibt es sprachliche Barrieren?</a:t>
            </a:r>
          </a:p>
          <a:p>
            <a:pPr marL="450850" indent="-185738" defTabSz="914400">
              <a:buFont typeface="Symbol" pitchFamily="18" charset="2"/>
              <a:buChar char="-"/>
              <a:defRPr/>
            </a:pPr>
            <a:r>
              <a:rPr lang="de-AT" sz="1400" dirty="0" smtClean="0">
                <a:solidFill>
                  <a:schemeClr val="tx1"/>
                </a:solidFill>
              </a:rPr>
              <a:t>Welche Möglichkeiten gibt es, die Tools für alle gleichermaßen bestens nutzbar zu machen?</a:t>
            </a:r>
          </a:p>
        </p:txBody>
      </p:sp>
    </p:spTree>
    <p:extLst>
      <p:ext uri="{BB962C8B-B14F-4D97-AF65-F5344CB8AC3E}">
        <p14:creationId xmlns="" xmlns:p14="http://schemas.microsoft.com/office/powerpoint/2010/main" val="412125461"/>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1"/>
          </p:nvPr>
        </p:nvSpPr>
        <p:spPr>
          <a:xfrm>
            <a:off x="1141999" y="973373"/>
            <a:ext cx="6630401" cy="2172230"/>
          </a:xfrm>
        </p:spPr>
        <p:txBody>
          <a:bodyPr>
            <a:noAutofit/>
          </a:bodyPr>
          <a:lstStyle/>
          <a:p>
            <a:r>
              <a:rPr lang="en-US" sz="2800" dirty="0" smtClean="0"/>
              <a:t>Produced by Auxilium in </a:t>
            </a:r>
            <a:r>
              <a:rPr lang="en-US" sz="2800" dirty="0"/>
              <a:t>the framework of Erasmus+ project</a:t>
            </a:r>
            <a:br>
              <a:rPr lang="en-US" sz="2800" dirty="0"/>
            </a:br>
            <a:r>
              <a:rPr lang="en-US" sz="2800" dirty="0"/>
              <a:t>“Open Professional </a:t>
            </a:r>
            <a:r>
              <a:rPr lang="en-US" sz="2800" dirty="0" smtClean="0"/>
              <a:t>Collaboration </a:t>
            </a:r>
            <a:r>
              <a:rPr lang="en-US" sz="2800" dirty="0"/>
              <a:t>for </a:t>
            </a:r>
            <a:r>
              <a:rPr lang="en-US" sz="2800" dirty="0" smtClean="0"/>
              <a:t>Innovation”</a:t>
            </a:r>
            <a:endParaRPr lang="en-US" sz="2800" dirty="0"/>
          </a:p>
        </p:txBody>
      </p:sp>
      <p:sp>
        <p:nvSpPr>
          <p:cNvPr id="11" name="Subtitle 8"/>
          <p:cNvSpPr txBox="1">
            <a:spLocks/>
          </p:cNvSpPr>
          <p:nvPr/>
        </p:nvSpPr>
        <p:spPr>
          <a:xfrm>
            <a:off x="1141999" y="4449408"/>
            <a:ext cx="6630401" cy="1365072"/>
          </a:xfrm>
          <a:prstGeom prst="rect">
            <a:avLst/>
          </a:prstGeom>
        </p:spPr>
        <p:txBody>
          <a:bodyPr vert="horz" lIns="91440" tIns="45720" rIns="91440" bIns="45720" rtlCol="0" anchor="ctr">
            <a:normAutofit fontScale="6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Adobe Caslon Pro"/>
                <a:ea typeface="+mn-ea"/>
                <a:cs typeface="Adobe Caslon Pro"/>
              </a:defRPr>
            </a:lvl1pPr>
            <a:lvl2pPr marL="457200" indent="0" algn="ctr" defTabSz="457200" rtl="0" eaLnBrk="1" latinLnBrk="0" hangingPunct="1">
              <a:spcBef>
                <a:spcPct val="20000"/>
              </a:spcBef>
              <a:buFont typeface="Arial"/>
              <a:buNone/>
              <a:defRPr sz="2800" kern="1200">
                <a:solidFill>
                  <a:schemeClr val="tx1">
                    <a:tint val="75000"/>
                  </a:schemeClr>
                </a:solidFill>
                <a:latin typeface="Adobe Caslon Pro"/>
                <a:ea typeface="+mn-ea"/>
                <a:cs typeface="Adobe Caslon Pro"/>
              </a:defRPr>
            </a:lvl2pPr>
            <a:lvl3pPr marL="914400" indent="0" algn="ctr" defTabSz="457200" rtl="0" eaLnBrk="1" latinLnBrk="0" hangingPunct="1">
              <a:spcBef>
                <a:spcPct val="20000"/>
              </a:spcBef>
              <a:buFont typeface="Arial"/>
              <a:buNone/>
              <a:defRPr sz="2400" kern="1200">
                <a:solidFill>
                  <a:schemeClr val="tx1">
                    <a:tint val="75000"/>
                  </a:schemeClr>
                </a:solidFill>
                <a:latin typeface="Adobe Caslon Pro"/>
                <a:ea typeface="+mn-ea"/>
                <a:cs typeface="Adobe Caslon Pro"/>
              </a:defRPr>
            </a:lvl3pPr>
            <a:lvl4pPr marL="1371600" indent="0" algn="ctr" defTabSz="457200" rtl="0" eaLnBrk="1" latinLnBrk="0" hangingPunct="1">
              <a:spcBef>
                <a:spcPct val="20000"/>
              </a:spcBef>
              <a:buFont typeface="Arial"/>
              <a:buNone/>
              <a:defRPr sz="2000" kern="1200">
                <a:solidFill>
                  <a:schemeClr val="tx1">
                    <a:tint val="75000"/>
                  </a:schemeClr>
                </a:solidFill>
                <a:latin typeface="Adobe Caslon Pro"/>
                <a:ea typeface="+mn-ea"/>
                <a:cs typeface="Adobe Caslon Pro"/>
              </a:defRPr>
            </a:lvl4pPr>
            <a:lvl5pPr marL="1828800" indent="0" algn="ctr" defTabSz="457200" rtl="0" eaLnBrk="1" latinLnBrk="0" hangingPunct="1">
              <a:spcBef>
                <a:spcPct val="20000"/>
              </a:spcBef>
              <a:buFont typeface="Arial"/>
              <a:buNone/>
              <a:defRPr sz="2000" kern="1200">
                <a:solidFill>
                  <a:schemeClr val="tx1">
                    <a:tint val="75000"/>
                  </a:schemeClr>
                </a:solidFill>
                <a:latin typeface="Adobe Caslon Pro"/>
                <a:ea typeface="+mn-ea"/>
                <a:cs typeface="Adobe Caslon Pro"/>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a:t>This project has been funded </a:t>
            </a:r>
            <a:r>
              <a:rPr lang="en-US" dirty="0" smtClean="0"/>
              <a:t>by Erasmus + </a:t>
            </a:r>
            <a:r>
              <a:rPr lang="en-US" dirty="0" err="1" smtClean="0"/>
              <a:t>programme</a:t>
            </a:r>
            <a:r>
              <a:rPr lang="en-US" dirty="0" smtClean="0"/>
              <a:t> of the European Union. </a:t>
            </a:r>
            <a:r>
              <a:rPr lang="en-US" dirty="0"/>
              <a:t>This </a:t>
            </a:r>
            <a:r>
              <a:rPr lang="en-US" dirty="0" smtClean="0"/>
              <a:t>OER </a:t>
            </a:r>
            <a:r>
              <a:rPr lang="en-US" dirty="0"/>
              <a:t>reflects the views only of the </a:t>
            </a:r>
            <a:r>
              <a:rPr lang="en-US" dirty="0" smtClean="0"/>
              <a:t>authors, </a:t>
            </a:r>
            <a:r>
              <a:rPr lang="en-US" dirty="0"/>
              <a:t>and the </a:t>
            </a:r>
            <a:r>
              <a:rPr lang="en-US" dirty="0" smtClean="0"/>
              <a:t>Commission </a:t>
            </a:r>
            <a:r>
              <a:rPr lang="en-US" dirty="0"/>
              <a:t>cannot be held responsible for any use which may be made of the information contained therein</a:t>
            </a:r>
            <a:r>
              <a:rPr lang="en-US" dirty="0" smtClean="0"/>
              <a:t>.</a:t>
            </a:r>
            <a:endParaRPr lang="en-US" dirty="0"/>
          </a:p>
        </p:txBody>
      </p:sp>
      <p:sp>
        <p:nvSpPr>
          <p:cNvPr id="5" name="Rectangle 4"/>
          <p:cNvSpPr/>
          <p:nvPr/>
        </p:nvSpPr>
        <p:spPr>
          <a:xfrm>
            <a:off x="3498061" y="6459865"/>
            <a:ext cx="2477774" cy="246221"/>
          </a:xfrm>
          <a:prstGeom prst="rect">
            <a:avLst/>
          </a:prstGeom>
        </p:spPr>
        <p:txBody>
          <a:bodyPr wrap="none">
            <a:spAutoFit/>
          </a:bodyPr>
          <a:lstStyle/>
          <a:p>
            <a:r>
              <a:rPr lang="en-US" sz="1000" dirty="0" smtClean="0">
                <a:solidFill>
                  <a:srgbClr val="3F404A"/>
                </a:solidFill>
                <a:latin typeface="Adobe Caslon Pro"/>
                <a:cs typeface="Adobe Caslon Pro"/>
              </a:rPr>
              <a:t>Project No. 2014-1-LT01-KA202-000562</a:t>
            </a:r>
            <a:endParaRPr lang="en-US" sz="1000" dirty="0">
              <a:solidFill>
                <a:srgbClr val="3F404A"/>
              </a:solidFill>
              <a:latin typeface="Adobe Caslon Pro"/>
              <a:cs typeface="Adobe Caslon Pro"/>
            </a:endParaRPr>
          </a:p>
        </p:txBody>
      </p:sp>
    </p:spTree>
    <p:extLst>
      <p:ext uri="{BB962C8B-B14F-4D97-AF65-F5344CB8AC3E}">
        <p14:creationId xmlns="" xmlns:p14="http://schemas.microsoft.com/office/powerpoint/2010/main" val="1518580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838911" y="2632618"/>
            <a:ext cx="3100552" cy="117089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sz="2000" b="1" dirty="0" smtClean="0"/>
              <a:t>Lernen am Arbeitsplatz</a:t>
            </a:r>
            <a:endParaRPr lang="de-AT" sz="2000" b="1" dirty="0"/>
          </a:p>
        </p:txBody>
      </p:sp>
      <p:pic>
        <p:nvPicPr>
          <p:cNvPr id="1026" name="Picture 2" descr="C:\Users\Egidijus\Desktop\Ikonos\polygon-icons\png\96x96\male_user.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136503" y="2782867"/>
            <a:ext cx="501210" cy="501210"/>
          </a:xfrm>
          <a:prstGeom prst="rect">
            <a:avLst/>
          </a:prstGeom>
          <a:noFill/>
          <a:extLst>
            <a:ext uri="{909E8E84-426E-40DD-AFC4-6F175D3DCCD1}">
              <a14:hiddenFill xmlns="" xmlns:a14="http://schemas.microsoft.com/office/drawing/2010/main">
                <a:solidFill>
                  <a:srgbClr val="FFFFFF"/>
                </a:solidFill>
              </a14:hiddenFill>
            </a:ext>
          </a:extLst>
        </p:spPr>
      </p:pic>
      <p:sp>
        <p:nvSpPr>
          <p:cNvPr id="1047" name="Rounded Rectangle 1046"/>
          <p:cNvSpPr/>
          <p:nvPr/>
        </p:nvSpPr>
        <p:spPr>
          <a:xfrm>
            <a:off x="3128212" y="240632"/>
            <a:ext cx="3110161" cy="46923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AT" sz="2000" b="1" dirty="0" smtClean="0">
                <a:solidFill>
                  <a:srgbClr val="FFFF00"/>
                </a:solidFill>
              </a:rPr>
              <a:t>Mindmap</a:t>
            </a:r>
            <a:endParaRPr lang="de-AT" sz="2000" b="1" dirty="0">
              <a:solidFill>
                <a:srgbClr val="FFFF00"/>
              </a:solidFill>
            </a:endParaRPr>
          </a:p>
        </p:txBody>
      </p:sp>
    </p:spTree>
    <p:extLst>
      <p:ext uri="{BB962C8B-B14F-4D97-AF65-F5344CB8AC3E}">
        <p14:creationId xmlns="" xmlns:p14="http://schemas.microsoft.com/office/powerpoint/2010/main" val="412125461"/>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838911" y="2632618"/>
            <a:ext cx="3100552" cy="117089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sz="2000" b="1" dirty="0" smtClean="0"/>
              <a:t>Lernen am Arbeitsplatz</a:t>
            </a:r>
            <a:endParaRPr lang="de-AT" sz="2000" b="1" dirty="0"/>
          </a:p>
        </p:txBody>
      </p:sp>
      <p:pic>
        <p:nvPicPr>
          <p:cNvPr id="1026" name="Picture 2" descr="C:\Users\Egidijus\Desktop\Ikonos\polygon-icons\png\96x96\male_user.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136503" y="2782867"/>
            <a:ext cx="501210" cy="50121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3" name="Group 9"/>
          <p:cNvGrpSpPr/>
          <p:nvPr/>
        </p:nvGrpSpPr>
        <p:grpSpPr>
          <a:xfrm>
            <a:off x="3392904" y="2811421"/>
            <a:ext cx="2446007" cy="1142999"/>
            <a:chOff x="3392904" y="2823453"/>
            <a:chExt cx="2446007" cy="1142999"/>
          </a:xfrm>
        </p:grpSpPr>
        <p:grpSp>
          <p:nvGrpSpPr>
            <p:cNvPr id="5" name="Group 6"/>
            <p:cNvGrpSpPr/>
            <p:nvPr/>
          </p:nvGrpSpPr>
          <p:grpSpPr>
            <a:xfrm>
              <a:off x="3392904" y="2823453"/>
              <a:ext cx="1684421" cy="1142999"/>
              <a:chOff x="6328611" y="962526"/>
              <a:chExt cx="1684421" cy="1142999"/>
            </a:xfrm>
          </p:grpSpPr>
          <p:sp>
            <p:nvSpPr>
              <p:cNvPr id="6" name="Rounded Rectangle 5"/>
              <p:cNvSpPr/>
              <p:nvPr/>
            </p:nvSpPr>
            <p:spPr>
              <a:xfrm>
                <a:off x="6328611" y="962526"/>
                <a:ext cx="1684421" cy="1142999"/>
              </a:xfrm>
              <a:prstGeom prst="roundRect">
                <a:avLst/>
              </a:prstGeom>
              <a:gradFill>
                <a:gsLst>
                  <a:gs pos="7000">
                    <a:schemeClr val="accent1"/>
                  </a:gs>
                  <a:gs pos="100000">
                    <a:schemeClr val="accent1">
                      <a:tint val="50000"/>
                      <a:shade val="100000"/>
                      <a:satMod val="350000"/>
                    </a:schemeClr>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Allgemeine Kompetenzen</a:t>
                </a:r>
                <a:endParaRPr lang="de-AT" dirty="0"/>
              </a:p>
            </p:txBody>
          </p:sp>
          <p:pic>
            <p:nvPicPr>
              <p:cNvPr id="1027" name="Picture 3" descr="C:\Users\Egidijus\Desktop\Ikonos\polygon-icons\png\96x96\cogwheel.png"/>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6920621" y="1033625"/>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9" name="Straight Connector 8"/>
            <p:cNvCxnSpPr>
              <a:stCxn id="4" idx="1"/>
            </p:cNvCxnSpPr>
            <p:nvPr/>
          </p:nvCxnSpPr>
          <p:spPr>
            <a:xfrm flipH="1">
              <a:off x="5077327" y="3218067"/>
              <a:ext cx="761584" cy="176886"/>
            </a:xfrm>
            <a:prstGeom prst="line">
              <a:avLst/>
            </a:prstGeom>
          </p:spPr>
          <p:style>
            <a:lnRef idx="2">
              <a:schemeClr val="accent1"/>
            </a:lnRef>
            <a:fillRef idx="0">
              <a:schemeClr val="accent1"/>
            </a:fillRef>
            <a:effectRef idx="1">
              <a:schemeClr val="accent1"/>
            </a:effectRef>
            <a:fontRef idx="minor">
              <a:schemeClr val="tx1"/>
            </a:fontRef>
          </p:style>
        </p:cxnSp>
      </p:grpSp>
      <p:sp>
        <p:nvSpPr>
          <p:cNvPr id="1047" name="Rounded Rectangle 1046"/>
          <p:cNvSpPr/>
          <p:nvPr/>
        </p:nvSpPr>
        <p:spPr>
          <a:xfrm>
            <a:off x="3128212" y="240632"/>
            <a:ext cx="3110161" cy="46923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AT" sz="2000" b="1" dirty="0" smtClean="0">
                <a:solidFill>
                  <a:srgbClr val="FFFF00"/>
                </a:solidFill>
              </a:rPr>
              <a:t>Mindmap</a:t>
            </a:r>
            <a:endParaRPr lang="de-AT" sz="2000" b="1" dirty="0">
              <a:solidFill>
                <a:srgbClr val="FFFF00"/>
              </a:solidFill>
            </a:endParaRPr>
          </a:p>
        </p:txBody>
      </p:sp>
    </p:spTree>
    <p:extLst>
      <p:ext uri="{BB962C8B-B14F-4D97-AF65-F5344CB8AC3E}">
        <p14:creationId xmlns="" xmlns:p14="http://schemas.microsoft.com/office/powerpoint/2010/main" val="412125461"/>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838911" y="2632618"/>
            <a:ext cx="3100552" cy="117089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sz="2000" b="1" dirty="0" smtClean="0"/>
              <a:t>Lernen am Arbeitsplatz</a:t>
            </a:r>
            <a:endParaRPr lang="de-AT" sz="2000" b="1" dirty="0"/>
          </a:p>
        </p:txBody>
      </p:sp>
      <p:pic>
        <p:nvPicPr>
          <p:cNvPr id="1026" name="Picture 2" descr="C:\Users\Egidijus\Desktop\Ikonos\polygon-icons\png\96x96\male_user.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136503" y="2782867"/>
            <a:ext cx="501210" cy="50121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3" name="Group 9"/>
          <p:cNvGrpSpPr/>
          <p:nvPr/>
        </p:nvGrpSpPr>
        <p:grpSpPr>
          <a:xfrm>
            <a:off x="3392904" y="2811421"/>
            <a:ext cx="2446007" cy="1142999"/>
            <a:chOff x="3392904" y="2823453"/>
            <a:chExt cx="2446007" cy="1142999"/>
          </a:xfrm>
        </p:grpSpPr>
        <p:grpSp>
          <p:nvGrpSpPr>
            <p:cNvPr id="5" name="Group 6"/>
            <p:cNvGrpSpPr/>
            <p:nvPr/>
          </p:nvGrpSpPr>
          <p:grpSpPr>
            <a:xfrm>
              <a:off x="3392904" y="2823453"/>
              <a:ext cx="1684421" cy="1142999"/>
              <a:chOff x="6328611" y="962526"/>
              <a:chExt cx="1684421" cy="1142999"/>
            </a:xfrm>
          </p:grpSpPr>
          <p:sp>
            <p:nvSpPr>
              <p:cNvPr id="6" name="Rounded Rectangle 5"/>
              <p:cNvSpPr/>
              <p:nvPr/>
            </p:nvSpPr>
            <p:spPr>
              <a:xfrm>
                <a:off x="6328611" y="962526"/>
                <a:ext cx="1684421" cy="1142999"/>
              </a:xfrm>
              <a:prstGeom prst="roundRect">
                <a:avLst/>
              </a:prstGeom>
              <a:gradFill>
                <a:gsLst>
                  <a:gs pos="7000">
                    <a:schemeClr val="accent1"/>
                  </a:gs>
                  <a:gs pos="100000">
                    <a:schemeClr val="accent1">
                      <a:tint val="50000"/>
                      <a:shade val="100000"/>
                      <a:satMod val="350000"/>
                    </a:schemeClr>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Allgemeine Kompetenzen</a:t>
                </a:r>
                <a:endParaRPr lang="de-AT" dirty="0"/>
              </a:p>
            </p:txBody>
          </p:sp>
          <p:pic>
            <p:nvPicPr>
              <p:cNvPr id="1027" name="Picture 3" descr="C:\Users\Egidijus\Desktop\Ikonos\polygon-icons\png\96x96\cogwheel.png"/>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6920621" y="1033625"/>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9" name="Straight Connector 8"/>
            <p:cNvCxnSpPr>
              <a:stCxn id="4" idx="1"/>
            </p:cNvCxnSpPr>
            <p:nvPr/>
          </p:nvCxnSpPr>
          <p:spPr>
            <a:xfrm flipH="1">
              <a:off x="5077327" y="3218067"/>
              <a:ext cx="761584" cy="176886"/>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7" name="Group 1039"/>
          <p:cNvGrpSpPr/>
          <p:nvPr/>
        </p:nvGrpSpPr>
        <p:grpSpPr>
          <a:xfrm>
            <a:off x="300790" y="1254587"/>
            <a:ext cx="4371059" cy="5134182"/>
            <a:chOff x="300790" y="1254587"/>
            <a:chExt cx="4371059" cy="5134182"/>
          </a:xfrm>
        </p:grpSpPr>
        <p:grpSp>
          <p:nvGrpSpPr>
            <p:cNvPr id="10" name="Group 1023"/>
            <p:cNvGrpSpPr/>
            <p:nvPr/>
          </p:nvGrpSpPr>
          <p:grpSpPr>
            <a:xfrm>
              <a:off x="300790" y="1254587"/>
              <a:ext cx="3092114" cy="1996449"/>
              <a:chOff x="300790" y="1254587"/>
              <a:chExt cx="3092114" cy="1996449"/>
            </a:xfrm>
          </p:grpSpPr>
          <p:grpSp>
            <p:nvGrpSpPr>
              <p:cNvPr id="12" name="Group 28"/>
              <p:cNvGrpSpPr/>
              <p:nvPr/>
            </p:nvGrpSpPr>
            <p:grpSpPr>
              <a:xfrm>
                <a:off x="300790" y="1254587"/>
                <a:ext cx="2827422" cy="914400"/>
                <a:chOff x="300789" y="4114800"/>
                <a:chExt cx="2827422" cy="914400"/>
              </a:xfrm>
            </p:grpSpPr>
            <p:sp>
              <p:nvSpPr>
                <p:cNvPr id="28" name="Rounded Rectangle 27"/>
                <p:cNvSpPr/>
                <p:nvPr/>
              </p:nvSpPr>
              <p:spPr>
                <a:xfrm>
                  <a:off x="300789" y="4114800"/>
                  <a:ext cx="2827422"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Informationsverarbeitung</a:t>
                  </a:r>
                  <a:endParaRPr lang="de-AT" dirty="0"/>
                </a:p>
              </p:txBody>
            </p:sp>
            <p:pic>
              <p:nvPicPr>
                <p:cNvPr id="1031" name="Picture 7" descr="C:\Users\Egidijus\Desktop\Ikonos\polygon-icons\png\96x96\directions.png"/>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1452078" y="4148432"/>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31" name="Straight Connector 30"/>
              <p:cNvCxnSpPr/>
              <p:nvPr/>
            </p:nvCxnSpPr>
            <p:spPr>
              <a:xfrm>
                <a:off x="2271409" y="2168987"/>
                <a:ext cx="1121495" cy="1082049"/>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3" name="Group 1032"/>
            <p:cNvGrpSpPr/>
            <p:nvPr/>
          </p:nvGrpSpPr>
          <p:grpSpPr>
            <a:xfrm>
              <a:off x="300790" y="2632618"/>
              <a:ext cx="3092114" cy="986589"/>
              <a:chOff x="300790" y="2632618"/>
              <a:chExt cx="3092114" cy="986589"/>
            </a:xfrm>
          </p:grpSpPr>
          <p:grpSp>
            <p:nvGrpSpPr>
              <p:cNvPr id="16" name="Group 12"/>
              <p:cNvGrpSpPr/>
              <p:nvPr/>
            </p:nvGrpSpPr>
            <p:grpSpPr>
              <a:xfrm>
                <a:off x="300790" y="2632618"/>
                <a:ext cx="1802177" cy="986589"/>
                <a:chOff x="300790" y="1588169"/>
                <a:chExt cx="1802177" cy="986589"/>
              </a:xfrm>
            </p:grpSpPr>
            <p:sp>
              <p:nvSpPr>
                <p:cNvPr id="11" name="Rounded Rectangle 10"/>
                <p:cNvSpPr/>
                <p:nvPr/>
              </p:nvSpPr>
              <p:spPr>
                <a:xfrm>
                  <a:off x="300790" y="1588169"/>
                  <a:ext cx="1802177" cy="98658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Kommunikation</a:t>
                  </a:r>
                  <a:endParaRPr lang="de-AT" dirty="0"/>
                </a:p>
              </p:txBody>
            </p:sp>
            <p:pic>
              <p:nvPicPr>
                <p:cNvPr id="1028" name="Picture 4" descr="C:\Users\Egidijus\Desktop\Ikonos\polygon-icons\png\96x96\comments.png"/>
                <p:cNvPicPr>
                  <a:picLocks noChangeAspect="1" noChangeArrowheads="1"/>
                </p:cNvPicPr>
                <p:nvPr/>
              </p:nvPicPr>
              <p:blipFill>
                <a:blip r:embed="rId6">
                  <a:extLst>
                    <a:ext uri="{28A0092B-C50C-407E-A947-70E740481C1C}">
                      <a14:useLocalDpi xmlns="" xmlns:a14="http://schemas.microsoft.com/office/drawing/2010/main" val="0"/>
                    </a:ext>
                  </a:extLst>
                </a:blip>
                <a:srcRect/>
                <a:stretch>
                  <a:fillRect/>
                </a:stretch>
              </p:blipFill>
              <p:spPr bwMode="auto">
                <a:xfrm>
                  <a:off x="951678" y="1706187"/>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1032" name="Straight Connector 1031"/>
              <p:cNvCxnSpPr>
                <a:stCxn id="11" idx="3"/>
              </p:cNvCxnSpPr>
              <p:nvPr/>
            </p:nvCxnSpPr>
            <p:spPr>
              <a:xfrm>
                <a:off x="2102967" y="3125913"/>
                <a:ext cx="1289937" cy="157407"/>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22" name="Group 1035"/>
            <p:cNvGrpSpPr/>
            <p:nvPr/>
          </p:nvGrpSpPr>
          <p:grpSpPr>
            <a:xfrm>
              <a:off x="300791" y="3382921"/>
              <a:ext cx="4371058" cy="3005848"/>
              <a:chOff x="300791" y="3382921"/>
              <a:chExt cx="4371058" cy="3005848"/>
            </a:xfrm>
          </p:grpSpPr>
          <p:grpSp>
            <p:nvGrpSpPr>
              <p:cNvPr id="23" name="Group 24"/>
              <p:cNvGrpSpPr/>
              <p:nvPr/>
            </p:nvGrpSpPr>
            <p:grpSpPr>
              <a:xfrm>
                <a:off x="300791" y="5474369"/>
                <a:ext cx="4371058" cy="914400"/>
                <a:chOff x="300791" y="5474369"/>
                <a:chExt cx="4371058" cy="914400"/>
              </a:xfrm>
            </p:grpSpPr>
            <p:sp>
              <p:nvSpPr>
                <p:cNvPr id="19" name="Rounded Rectangle 18"/>
                <p:cNvSpPr/>
                <p:nvPr/>
              </p:nvSpPr>
              <p:spPr>
                <a:xfrm>
                  <a:off x="300791" y="5474369"/>
                  <a:ext cx="4371058"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Interpersonelle Fähigkeiten und Teamarbeit</a:t>
                  </a:r>
                  <a:endParaRPr lang="de-AT" dirty="0"/>
                </a:p>
              </p:txBody>
            </p:sp>
            <p:pic>
              <p:nvPicPr>
                <p:cNvPr id="1029" name="Picture 5" descr="C:\Users\Egidijus\Desktop\Ikonos\polygon-icons\png\96x96\Network.png"/>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2218385" y="5583154"/>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1035" name="Straight Connector 1034"/>
              <p:cNvCxnSpPr>
                <a:stCxn id="6" idx="1"/>
              </p:cNvCxnSpPr>
              <p:nvPr/>
            </p:nvCxnSpPr>
            <p:spPr>
              <a:xfrm flipH="1">
                <a:off x="2867069" y="3382921"/>
                <a:ext cx="525835" cy="2079416"/>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24" name="Group 1038"/>
            <p:cNvGrpSpPr/>
            <p:nvPr/>
          </p:nvGrpSpPr>
          <p:grpSpPr>
            <a:xfrm>
              <a:off x="300790" y="3382921"/>
              <a:ext cx="3092114" cy="1674852"/>
              <a:chOff x="300790" y="3382921"/>
              <a:chExt cx="3092114" cy="1674852"/>
            </a:xfrm>
          </p:grpSpPr>
          <p:grpSp>
            <p:nvGrpSpPr>
              <p:cNvPr id="25" name="Group 26"/>
              <p:cNvGrpSpPr/>
              <p:nvPr/>
            </p:nvGrpSpPr>
            <p:grpSpPr>
              <a:xfrm>
                <a:off x="300790" y="4143373"/>
                <a:ext cx="2447145" cy="914400"/>
                <a:chOff x="300789" y="2894552"/>
                <a:chExt cx="2447145" cy="914400"/>
              </a:xfrm>
            </p:grpSpPr>
            <p:sp>
              <p:nvSpPr>
                <p:cNvPr id="26" name="Rounded Rectangle 25"/>
                <p:cNvSpPr/>
                <p:nvPr/>
              </p:nvSpPr>
              <p:spPr>
                <a:xfrm>
                  <a:off x="300789" y="2894552"/>
                  <a:ext cx="2447145"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Problemlösung</a:t>
                  </a:r>
                  <a:endParaRPr lang="de-AT" dirty="0"/>
                </a:p>
              </p:txBody>
            </p:sp>
            <p:pic>
              <p:nvPicPr>
                <p:cNvPr id="1030" name="Picture 6" descr="C:\Users\Egidijus\Desktop\Ikonos\polygon-icons\png\96x96\puzzle.png"/>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1274161" y="2986391"/>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1038" name="Straight Connector 1037"/>
              <p:cNvCxnSpPr>
                <a:stCxn id="6" idx="1"/>
              </p:cNvCxnSpPr>
              <p:nvPr/>
            </p:nvCxnSpPr>
            <p:spPr>
              <a:xfrm flipH="1">
                <a:off x="2747935" y="3382921"/>
                <a:ext cx="644969" cy="1039708"/>
              </a:xfrm>
              <a:prstGeom prst="line">
                <a:avLst/>
              </a:prstGeom>
            </p:spPr>
            <p:style>
              <a:lnRef idx="2">
                <a:schemeClr val="accent1"/>
              </a:lnRef>
              <a:fillRef idx="0">
                <a:schemeClr val="accent1"/>
              </a:fillRef>
              <a:effectRef idx="1">
                <a:schemeClr val="accent1"/>
              </a:effectRef>
              <a:fontRef idx="minor">
                <a:schemeClr val="tx1"/>
              </a:fontRef>
            </p:style>
          </p:cxnSp>
        </p:grpSp>
      </p:grpSp>
      <p:sp>
        <p:nvSpPr>
          <p:cNvPr id="1047" name="Rounded Rectangle 1046"/>
          <p:cNvSpPr/>
          <p:nvPr/>
        </p:nvSpPr>
        <p:spPr>
          <a:xfrm>
            <a:off x="3128212" y="240632"/>
            <a:ext cx="3110161" cy="46923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AT" sz="2000" b="1" dirty="0" smtClean="0">
                <a:solidFill>
                  <a:srgbClr val="FFFF00"/>
                </a:solidFill>
              </a:rPr>
              <a:t>Mindmap</a:t>
            </a:r>
            <a:endParaRPr lang="de-AT" sz="2000" b="1" dirty="0">
              <a:solidFill>
                <a:srgbClr val="FFFF00"/>
              </a:solidFill>
            </a:endParaRPr>
          </a:p>
        </p:txBody>
      </p:sp>
    </p:spTree>
    <p:extLst>
      <p:ext uri="{BB962C8B-B14F-4D97-AF65-F5344CB8AC3E}">
        <p14:creationId xmlns="" xmlns:p14="http://schemas.microsoft.com/office/powerpoint/2010/main" val="412125461"/>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838911" y="2632618"/>
            <a:ext cx="3100552" cy="117089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sz="2000" b="1" dirty="0" smtClean="0"/>
              <a:t>Lernen am Arbeitsplatz</a:t>
            </a:r>
            <a:endParaRPr lang="de-AT" sz="2000" b="1" dirty="0"/>
          </a:p>
        </p:txBody>
      </p:sp>
      <p:pic>
        <p:nvPicPr>
          <p:cNvPr id="1026" name="Picture 2" descr="C:\Users\Egidijus\Desktop\Ikonos\polygon-icons\png\96x96\male_user.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136503" y="2782867"/>
            <a:ext cx="501210" cy="50121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3" name="Group 9"/>
          <p:cNvGrpSpPr/>
          <p:nvPr/>
        </p:nvGrpSpPr>
        <p:grpSpPr>
          <a:xfrm>
            <a:off x="3392904" y="2811421"/>
            <a:ext cx="2446007" cy="1142999"/>
            <a:chOff x="3392904" y="2823453"/>
            <a:chExt cx="2446007" cy="1142999"/>
          </a:xfrm>
        </p:grpSpPr>
        <p:grpSp>
          <p:nvGrpSpPr>
            <p:cNvPr id="5" name="Group 6"/>
            <p:cNvGrpSpPr/>
            <p:nvPr/>
          </p:nvGrpSpPr>
          <p:grpSpPr>
            <a:xfrm>
              <a:off x="3392904" y="2823453"/>
              <a:ext cx="1684421" cy="1142999"/>
              <a:chOff x="6328611" y="962526"/>
              <a:chExt cx="1684421" cy="1142999"/>
            </a:xfrm>
          </p:grpSpPr>
          <p:sp>
            <p:nvSpPr>
              <p:cNvPr id="6" name="Rounded Rectangle 5"/>
              <p:cNvSpPr/>
              <p:nvPr/>
            </p:nvSpPr>
            <p:spPr>
              <a:xfrm>
                <a:off x="6328611" y="962526"/>
                <a:ext cx="1684421" cy="1142999"/>
              </a:xfrm>
              <a:prstGeom prst="roundRect">
                <a:avLst/>
              </a:prstGeom>
              <a:gradFill>
                <a:gsLst>
                  <a:gs pos="7000">
                    <a:schemeClr val="accent1"/>
                  </a:gs>
                  <a:gs pos="100000">
                    <a:schemeClr val="accent1">
                      <a:tint val="50000"/>
                      <a:shade val="100000"/>
                      <a:satMod val="350000"/>
                    </a:schemeClr>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Allgemeine Kompetenzen</a:t>
                </a:r>
                <a:endParaRPr lang="de-AT" dirty="0"/>
              </a:p>
            </p:txBody>
          </p:sp>
          <p:pic>
            <p:nvPicPr>
              <p:cNvPr id="1027" name="Picture 3" descr="C:\Users\Egidijus\Desktop\Ikonos\polygon-icons\png\96x96\cogwheel.png"/>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6920621" y="1033625"/>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9" name="Straight Connector 8"/>
            <p:cNvCxnSpPr>
              <a:stCxn id="4" idx="1"/>
            </p:cNvCxnSpPr>
            <p:nvPr/>
          </p:nvCxnSpPr>
          <p:spPr>
            <a:xfrm flipH="1">
              <a:off x="5077327" y="3218067"/>
              <a:ext cx="761584" cy="176886"/>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7" name="Group 1039"/>
          <p:cNvGrpSpPr/>
          <p:nvPr/>
        </p:nvGrpSpPr>
        <p:grpSpPr>
          <a:xfrm>
            <a:off x="300790" y="1254587"/>
            <a:ext cx="4371059" cy="5134182"/>
            <a:chOff x="300790" y="1254587"/>
            <a:chExt cx="4371059" cy="5134182"/>
          </a:xfrm>
        </p:grpSpPr>
        <p:grpSp>
          <p:nvGrpSpPr>
            <p:cNvPr id="10" name="Group 1023"/>
            <p:cNvGrpSpPr/>
            <p:nvPr/>
          </p:nvGrpSpPr>
          <p:grpSpPr>
            <a:xfrm>
              <a:off x="300790" y="1254587"/>
              <a:ext cx="3092114" cy="1996449"/>
              <a:chOff x="300790" y="1254587"/>
              <a:chExt cx="3092114" cy="1996449"/>
            </a:xfrm>
          </p:grpSpPr>
          <p:grpSp>
            <p:nvGrpSpPr>
              <p:cNvPr id="12" name="Group 28"/>
              <p:cNvGrpSpPr/>
              <p:nvPr/>
            </p:nvGrpSpPr>
            <p:grpSpPr>
              <a:xfrm>
                <a:off x="300790" y="1254587"/>
                <a:ext cx="2827422" cy="914400"/>
                <a:chOff x="300789" y="4114800"/>
                <a:chExt cx="2827422" cy="914400"/>
              </a:xfrm>
            </p:grpSpPr>
            <p:sp>
              <p:nvSpPr>
                <p:cNvPr id="28" name="Rounded Rectangle 27"/>
                <p:cNvSpPr/>
                <p:nvPr/>
              </p:nvSpPr>
              <p:spPr>
                <a:xfrm>
                  <a:off x="300789" y="4114800"/>
                  <a:ext cx="2827422"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Informationsverarbeitung</a:t>
                  </a:r>
                  <a:endParaRPr lang="de-AT" dirty="0"/>
                </a:p>
              </p:txBody>
            </p:sp>
            <p:pic>
              <p:nvPicPr>
                <p:cNvPr id="1031" name="Picture 7" descr="C:\Users\Egidijus\Desktop\Ikonos\polygon-icons\png\96x96\directions.png"/>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1452078" y="4148432"/>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31" name="Straight Connector 30"/>
              <p:cNvCxnSpPr/>
              <p:nvPr/>
            </p:nvCxnSpPr>
            <p:spPr>
              <a:xfrm>
                <a:off x="2271409" y="2168987"/>
                <a:ext cx="1121495" cy="1082049"/>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3" name="Group 1032"/>
            <p:cNvGrpSpPr/>
            <p:nvPr/>
          </p:nvGrpSpPr>
          <p:grpSpPr>
            <a:xfrm>
              <a:off x="300790" y="2632618"/>
              <a:ext cx="3092114" cy="986589"/>
              <a:chOff x="300790" y="2632618"/>
              <a:chExt cx="3092114" cy="986589"/>
            </a:xfrm>
          </p:grpSpPr>
          <p:grpSp>
            <p:nvGrpSpPr>
              <p:cNvPr id="16" name="Group 12"/>
              <p:cNvGrpSpPr/>
              <p:nvPr/>
            </p:nvGrpSpPr>
            <p:grpSpPr>
              <a:xfrm>
                <a:off x="300790" y="2632618"/>
                <a:ext cx="1802177" cy="986589"/>
                <a:chOff x="300790" y="1588169"/>
                <a:chExt cx="1802177" cy="986589"/>
              </a:xfrm>
            </p:grpSpPr>
            <p:sp>
              <p:nvSpPr>
                <p:cNvPr id="11" name="Rounded Rectangle 10"/>
                <p:cNvSpPr/>
                <p:nvPr/>
              </p:nvSpPr>
              <p:spPr>
                <a:xfrm>
                  <a:off x="300790" y="1588169"/>
                  <a:ext cx="1802177" cy="98658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Kommunikation</a:t>
                  </a:r>
                  <a:endParaRPr lang="de-AT" dirty="0"/>
                </a:p>
              </p:txBody>
            </p:sp>
            <p:pic>
              <p:nvPicPr>
                <p:cNvPr id="1028" name="Picture 4" descr="C:\Users\Egidijus\Desktop\Ikonos\polygon-icons\png\96x96\comments.png"/>
                <p:cNvPicPr>
                  <a:picLocks noChangeAspect="1" noChangeArrowheads="1"/>
                </p:cNvPicPr>
                <p:nvPr/>
              </p:nvPicPr>
              <p:blipFill>
                <a:blip r:embed="rId6">
                  <a:extLst>
                    <a:ext uri="{28A0092B-C50C-407E-A947-70E740481C1C}">
                      <a14:useLocalDpi xmlns="" xmlns:a14="http://schemas.microsoft.com/office/drawing/2010/main" val="0"/>
                    </a:ext>
                  </a:extLst>
                </a:blip>
                <a:srcRect/>
                <a:stretch>
                  <a:fillRect/>
                </a:stretch>
              </p:blipFill>
              <p:spPr bwMode="auto">
                <a:xfrm>
                  <a:off x="951678" y="1706187"/>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1032" name="Straight Connector 1031"/>
              <p:cNvCxnSpPr>
                <a:stCxn id="11" idx="3"/>
              </p:cNvCxnSpPr>
              <p:nvPr/>
            </p:nvCxnSpPr>
            <p:spPr>
              <a:xfrm>
                <a:off x="2102967" y="3125913"/>
                <a:ext cx="1289937" cy="157407"/>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22" name="Group 1035"/>
            <p:cNvGrpSpPr/>
            <p:nvPr/>
          </p:nvGrpSpPr>
          <p:grpSpPr>
            <a:xfrm>
              <a:off x="300791" y="3382921"/>
              <a:ext cx="4371058" cy="3005848"/>
              <a:chOff x="300791" y="3382921"/>
              <a:chExt cx="4371058" cy="3005848"/>
            </a:xfrm>
          </p:grpSpPr>
          <p:grpSp>
            <p:nvGrpSpPr>
              <p:cNvPr id="23" name="Group 24"/>
              <p:cNvGrpSpPr/>
              <p:nvPr/>
            </p:nvGrpSpPr>
            <p:grpSpPr>
              <a:xfrm>
                <a:off x="300791" y="5474369"/>
                <a:ext cx="4371058" cy="914400"/>
                <a:chOff x="300791" y="5474369"/>
                <a:chExt cx="4371058" cy="914400"/>
              </a:xfrm>
            </p:grpSpPr>
            <p:sp>
              <p:nvSpPr>
                <p:cNvPr id="19" name="Rounded Rectangle 18"/>
                <p:cNvSpPr/>
                <p:nvPr/>
              </p:nvSpPr>
              <p:spPr>
                <a:xfrm>
                  <a:off x="300791" y="5474369"/>
                  <a:ext cx="4371058"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Interpersonelle Fähigkeiten und Teamarbeit</a:t>
                  </a:r>
                  <a:endParaRPr lang="de-AT" dirty="0"/>
                </a:p>
              </p:txBody>
            </p:sp>
            <p:pic>
              <p:nvPicPr>
                <p:cNvPr id="1029" name="Picture 5" descr="C:\Users\Egidijus\Desktop\Ikonos\polygon-icons\png\96x96\Network.png"/>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2218385" y="5583154"/>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1035" name="Straight Connector 1034"/>
              <p:cNvCxnSpPr>
                <a:stCxn id="6" idx="1"/>
              </p:cNvCxnSpPr>
              <p:nvPr/>
            </p:nvCxnSpPr>
            <p:spPr>
              <a:xfrm flipH="1">
                <a:off x="2867069" y="3382921"/>
                <a:ext cx="525835" cy="2079416"/>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24" name="Group 1038"/>
            <p:cNvGrpSpPr/>
            <p:nvPr/>
          </p:nvGrpSpPr>
          <p:grpSpPr>
            <a:xfrm>
              <a:off x="300790" y="3382921"/>
              <a:ext cx="3092114" cy="1674852"/>
              <a:chOff x="300790" y="3382921"/>
              <a:chExt cx="3092114" cy="1674852"/>
            </a:xfrm>
          </p:grpSpPr>
          <p:grpSp>
            <p:nvGrpSpPr>
              <p:cNvPr id="25" name="Group 26"/>
              <p:cNvGrpSpPr/>
              <p:nvPr/>
            </p:nvGrpSpPr>
            <p:grpSpPr>
              <a:xfrm>
                <a:off x="300790" y="4143373"/>
                <a:ext cx="2447145" cy="914400"/>
                <a:chOff x="300789" y="2894552"/>
                <a:chExt cx="2447145" cy="914400"/>
              </a:xfrm>
            </p:grpSpPr>
            <p:sp>
              <p:nvSpPr>
                <p:cNvPr id="26" name="Rounded Rectangle 25"/>
                <p:cNvSpPr/>
                <p:nvPr/>
              </p:nvSpPr>
              <p:spPr>
                <a:xfrm>
                  <a:off x="300789" y="2894552"/>
                  <a:ext cx="2447145"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Problemlösung</a:t>
                  </a:r>
                  <a:endParaRPr lang="de-AT" dirty="0"/>
                </a:p>
              </p:txBody>
            </p:sp>
            <p:pic>
              <p:nvPicPr>
                <p:cNvPr id="1030" name="Picture 6" descr="C:\Users\Egidijus\Desktop\Ikonos\polygon-icons\png\96x96\puzzle.png"/>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1274161" y="2986391"/>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1038" name="Straight Connector 1037"/>
              <p:cNvCxnSpPr>
                <a:stCxn id="6" idx="1"/>
              </p:cNvCxnSpPr>
              <p:nvPr/>
            </p:nvCxnSpPr>
            <p:spPr>
              <a:xfrm flipH="1">
                <a:off x="2747935" y="3382921"/>
                <a:ext cx="644969" cy="1039708"/>
              </a:xfrm>
              <a:prstGeom prst="line">
                <a:avLst/>
              </a:prstGeom>
            </p:spPr>
            <p:style>
              <a:lnRef idx="2">
                <a:schemeClr val="accent1"/>
              </a:lnRef>
              <a:fillRef idx="0">
                <a:schemeClr val="accent1"/>
              </a:fillRef>
              <a:effectRef idx="1">
                <a:schemeClr val="accent1"/>
              </a:effectRef>
              <a:fontRef idx="minor">
                <a:schemeClr val="tx1"/>
              </a:fontRef>
            </p:style>
          </p:cxnSp>
        </p:grpSp>
      </p:grpSp>
      <p:sp>
        <p:nvSpPr>
          <p:cNvPr id="1047" name="Rounded Rectangle 1046"/>
          <p:cNvSpPr/>
          <p:nvPr/>
        </p:nvSpPr>
        <p:spPr>
          <a:xfrm>
            <a:off x="3128212" y="240632"/>
            <a:ext cx="3110161" cy="46923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AT" sz="2000" b="1" dirty="0" smtClean="0">
                <a:solidFill>
                  <a:srgbClr val="FFFF00"/>
                </a:solidFill>
              </a:rPr>
              <a:t>Mindmap</a:t>
            </a:r>
            <a:endParaRPr lang="de-AT" sz="2000" b="1" dirty="0">
              <a:solidFill>
                <a:srgbClr val="FFFF00"/>
              </a:solidFill>
            </a:endParaRPr>
          </a:p>
        </p:txBody>
      </p:sp>
      <p:sp>
        <p:nvSpPr>
          <p:cNvPr id="15" name="Rectangle 14"/>
          <p:cNvSpPr/>
          <p:nvPr/>
        </p:nvSpPr>
        <p:spPr>
          <a:xfrm>
            <a:off x="3331427" y="1212985"/>
            <a:ext cx="3947746" cy="95600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de-AT" sz="1400" i="1" dirty="0" smtClean="0">
                <a:solidFill>
                  <a:srgbClr val="C00000"/>
                </a:solidFill>
              </a:rPr>
              <a:t>Informationsverarbeitung </a:t>
            </a:r>
            <a:r>
              <a:rPr lang="de-AT" sz="1400" dirty="0" smtClean="0">
                <a:solidFill>
                  <a:schemeClr val="tx1"/>
                </a:solidFill>
              </a:rPr>
              <a:t>– die Fähigkeit, Informationen zu erwerben, zu evaluieren, zu organisieren, zu verwalten und zu interpretieren.</a:t>
            </a:r>
            <a:endParaRPr lang="de-AT" dirty="0"/>
          </a:p>
        </p:txBody>
      </p:sp>
    </p:spTree>
    <p:extLst>
      <p:ext uri="{BB962C8B-B14F-4D97-AF65-F5344CB8AC3E}">
        <p14:creationId xmlns="" xmlns:p14="http://schemas.microsoft.com/office/powerpoint/2010/main" val="412125461"/>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838911" y="2632618"/>
            <a:ext cx="3100552" cy="117089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sz="2000" b="1" dirty="0" smtClean="0"/>
              <a:t>Lernen am Arbeitsplatz</a:t>
            </a:r>
            <a:endParaRPr lang="de-AT" sz="2000" b="1" dirty="0"/>
          </a:p>
        </p:txBody>
      </p:sp>
      <p:pic>
        <p:nvPicPr>
          <p:cNvPr id="1026" name="Picture 2" descr="C:\Users\Egidijus\Desktop\Ikonos\polygon-icons\png\96x96\male_user.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136503" y="2782867"/>
            <a:ext cx="501210" cy="50121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3" name="Group 9"/>
          <p:cNvGrpSpPr/>
          <p:nvPr/>
        </p:nvGrpSpPr>
        <p:grpSpPr>
          <a:xfrm>
            <a:off x="3392904" y="2811421"/>
            <a:ext cx="2446007" cy="1142999"/>
            <a:chOff x="3392904" y="2823453"/>
            <a:chExt cx="2446007" cy="1142999"/>
          </a:xfrm>
        </p:grpSpPr>
        <p:grpSp>
          <p:nvGrpSpPr>
            <p:cNvPr id="5" name="Group 6"/>
            <p:cNvGrpSpPr/>
            <p:nvPr/>
          </p:nvGrpSpPr>
          <p:grpSpPr>
            <a:xfrm>
              <a:off x="3392904" y="2823453"/>
              <a:ext cx="1684421" cy="1142999"/>
              <a:chOff x="6328611" y="962526"/>
              <a:chExt cx="1684421" cy="1142999"/>
            </a:xfrm>
          </p:grpSpPr>
          <p:sp>
            <p:nvSpPr>
              <p:cNvPr id="6" name="Rounded Rectangle 5"/>
              <p:cNvSpPr/>
              <p:nvPr/>
            </p:nvSpPr>
            <p:spPr>
              <a:xfrm>
                <a:off x="6328611" y="962526"/>
                <a:ext cx="1684421" cy="1142999"/>
              </a:xfrm>
              <a:prstGeom prst="roundRect">
                <a:avLst/>
              </a:prstGeom>
              <a:gradFill>
                <a:gsLst>
                  <a:gs pos="7000">
                    <a:schemeClr val="accent1"/>
                  </a:gs>
                  <a:gs pos="100000">
                    <a:schemeClr val="accent1">
                      <a:tint val="50000"/>
                      <a:shade val="100000"/>
                      <a:satMod val="350000"/>
                    </a:schemeClr>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Allgemeine Kompetenzen</a:t>
                </a:r>
                <a:endParaRPr lang="de-AT" dirty="0"/>
              </a:p>
            </p:txBody>
          </p:sp>
          <p:pic>
            <p:nvPicPr>
              <p:cNvPr id="1027" name="Picture 3" descr="C:\Users\Egidijus\Desktop\Ikonos\polygon-icons\png\96x96\cogwheel.png"/>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6920621" y="1033625"/>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9" name="Straight Connector 8"/>
            <p:cNvCxnSpPr>
              <a:stCxn id="4" idx="1"/>
            </p:cNvCxnSpPr>
            <p:nvPr/>
          </p:nvCxnSpPr>
          <p:spPr>
            <a:xfrm flipH="1">
              <a:off x="5077327" y="3218067"/>
              <a:ext cx="761584" cy="176886"/>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7" name="Group 1039"/>
          <p:cNvGrpSpPr/>
          <p:nvPr/>
        </p:nvGrpSpPr>
        <p:grpSpPr>
          <a:xfrm>
            <a:off x="300790" y="1254587"/>
            <a:ext cx="4371059" cy="5134182"/>
            <a:chOff x="300790" y="1254587"/>
            <a:chExt cx="4371059" cy="5134182"/>
          </a:xfrm>
        </p:grpSpPr>
        <p:grpSp>
          <p:nvGrpSpPr>
            <p:cNvPr id="10" name="Group 1023"/>
            <p:cNvGrpSpPr/>
            <p:nvPr/>
          </p:nvGrpSpPr>
          <p:grpSpPr>
            <a:xfrm>
              <a:off x="300790" y="1254587"/>
              <a:ext cx="3092114" cy="1996449"/>
              <a:chOff x="300790" y="1254587"/>
              <a:chExt cx="3092114" cy="1996449"/>
            </a:xfrm>
          </p:grpSpPr>
          <p:grpSp>
            <p:nvGrpSpPr>
              <p:cNvPr id="12" name="Group 28"/>
              <p:cNvGrpSpPr/>
              <p:nvPr/>
            </p:nvGrpSpPr>
            <p:grpSpPr>
              <a:xfrm>
                <a:off x="300790" y="1254587"/>
                <a:ext cx="2827422" cy="914400"/>
                <a:chOff x="300789" y="4114800"/>
                <a:chExt cx="2827422" cy="914400"/>
              </a:xfrm>
            </p:grpSpPr>
            <p:sp>
              <p:nvSpPr>
                <p:cNvPr id="28" name="Rounded Rectangle 27"/>
                <p:cNvSpPr/>
                <p:nvPr/>
              </p:nvSpPr>
              <p:spPr>
                <a:xfrm>
                  <a:off x="300789" y="4114800"/>
                  <a:ext cx="2827422"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Informationsverarbeitung</a:t>
                  </a:r>
                  <a:endParaRPr lang="de-AT" dirty="0"/>
                </a:p>
              </p:txBody>
            </p:sp>
            <p:pic>
              <p:nvPicPr>
                <p:cNvPr id="1031" name="Picture 7" descr="C:\Users\Egidijus\Desktop\Ikonos\polygon-icons\png\96x96\directions.png"/>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1452078" y="4148432"/>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31" name="Straight Connector 30"/>
              <p:cNvCxnSpPr/>
              <p:nvPr/>
            </p:nvCxnSpPr>
            <p:spPr>
              <a:xfrm>
                <a:off x="2271409" y="2168987"/>
                <a:ext cx="1121495" cy="1082049"/>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3" name="Group 1032"/>
            <p:cNvGrpSpPr/>
            <p:nvPr/>
          </p:nvGrpSpPr>
          <p:grpSpPr>
            <a:xfrm>
              <a:off x="300790" y="2632618"/>
              <a:ext cx="3092114" cy="986589"/>
              <a:chOff x="300790" y="2632618"/>
              <a:chExt cx="3092114" cy="986589"/>
            </a:xfrm>
          </p:grpSpPr>
          <p:grpSp>
            <p:nvGrpSpPr>
              <p:cNvPr id="16" name="Group 12"/>
              <p:cNvGrpSpPr/>
              <p:nvPr/>
            </p:nvGrpSpPr>
            <p:grpSpPr>
              <a:xfrm>
                <a:off x="300790" y="2632618"/>
                <a:ext cx="1802177" cy="986589"/>
                <a:chOff x="300790" y="1588169"/>
                <a:chExt cx="1802177" cy="986589"/>
              </a:xfrm>
            </p:grpSpPr>
            <p:sp>
              <p:nvSpPr>
                <p:cNvPr id="11" name="Rounded Rectangle 10"/>
                <p:cNvSpPr/>
                <p:nvPr/>
              </p:nvSpPr>
              <p:spPr>
                <a:xfrm>
                  <a:off x="300790" y="1588169"/>
                  <a:ext cx="1802177" cy="98658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Kommunikation</a:t>
                  </a:r>
                  <a:endParaRPr lang="de-AT" dirty="0"/>
                </a:p>
              </p:txBody>
            </p:sp>
            <p:pic>
              <p:nvPicPr>
                <p:cNvPr id="1028" name="Picture 4" descr="C:\Users\Egidijus\Desktop\Ikonos\polygon-icons\png\96x96\comments.png"/>
                <p:cNvPicPr>
                  <a:picLocks noChangeAspect="1" noChangeArrowheads="1"/>
                </p:cNvPicPr>
                <p:nvPr/>
              </p:nvPicPr>
              <p:blipFill>
                <a:blip r:embed="rId6">
                  <a:extLst>
                    <a:ext uri="{28A0092B-C50C-407E-A947-70E740481C1C}">
                      <a14:useLocalDpi xmlns="" xmlns:a14="http://schemas.microsoft.com/office/drawing/2010/main" val="0"/>
                    </a:ext>
                  </a:extLst>
                </a:blip>
                <a:srcRect/>
                <a:stretch>
                  <a:fillRect/>
                </a:stretch>
              </p:blipFill>
              <p:spPr bwMode="auto">
                <a:xfrm>
                  <a:off x="951678" y="1706187"/>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1032" name="Straight Connector 1031"/>
              <p:cNvCxnSpPr>
                <a:stCxn id="11" idx="3"/>
              </p:cNvCxnSpPr>
              <p:nvPr/>
            </p:nvCxnSpPr>
            <p:spPr>
              <a:xfrm>
                <a:off x="2102967" y="3125913"/>
                <a:ext cx="1289937" cy="157407"/>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22" name="Group 1035"/>
            <p:cNvGrpSpPr/>
            <p:nvPr/>
          </p:nvGrpSpPr>
          <p:grpSpPr>
            <a:xfrm>
              <a:off x="300791" y="3382921"/>
              <a:ext cx="4371058" cy="3005848"/>
              <a:chOff x="300791" y="3382921"/>
              <a:chExt cx="4371058" cy="3005848"/>
            </a:xfrm>
          </p:grpSpPr>
          <p:grpSp>
            <p:nvGrpSpPr>
              <p:cNvPr id="23" name="Group 24"/>
              <p:cNvGrpSpPr/>
              <p:nvPr/>
            </p:nvGrpSpPr>
            <p:grpSpPr>
              <a:xfrm>
                <a:off x="300791" y="5474369"/>
                <a:ext cx="4371058" cy="914400"/>
                <a:chOff x="300791" y="5474369"/>
                <a:chExt cx="4371058" cy="914400"/>
              </a:xfrm>
            </p:grpSpPr>
            <p:sp>
              <p:nvSpPr>
                <p:cNvPr id="19" name="Rounded Rectangle 18"/>
                <p:cNvSpPr/>
                <p:nvPr/>
              </p:nvSpPr>
              <p:spPr>
                <a:xfrm>
                  <a:off x="300791" y="5474369"/>
                  <a:ext cx="4371058"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Interpersonelle Fähigkeiten und Teamarbeit</a:t>
                  </a:r>
                  <a:endParaRPr lang="de-AT" dirty="0"/>
                </a:p>
              </p:txBody>
            </p:sp>
            <p:pic>
              <p:nvPicPr>
                <p:cNvPr id="1029" name="Picture 5" descr="C:\Users\Egidijus\Desktop\Ikonos\polygon-icons\png\96x96\Network.png"/>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2218385" y="5583154"/>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1035" name="Straight Connector 1034"/>
              <p:cNvCxnSpPr>
                <a:stCxn id="6" idx="1"/>
              </p:cNvCxnSpPr>
              <p:nvPr/>
            </p:nvCxnSpPr>
            <p:spPr>
              <a:xfrm flipH="1">
                <a:off x="2867069" y="3382921"/>
                <a:ext cx="525835" cy="2079416"/>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24" name="Group 1038"/>
            <p:cNvGrpSpPr/>
            <p:nvPr/>
          </p:nvGrpSpPr>
          <p:grpSpPr>
            <a:xfrm>
              <a:off x="300790" y="3382921"/>
              <a:ext cx="3092114" cy="1674852"/>
              <a:chOff x="300790" y="3382921"/>
              <a:chExt cx="3092114" cy="1674852"/>
            </a:xfrm>
          </p:grpSpPr>
          <p:grpSp>
            <p:nvGrpSpPr>
              <p:cNvPr id="25" name="Group 26"/>
              <p:cNvGrpSpPr/>
              <p:nvPr/>
            </p:nvGrpSpPr>
            <p:grpSpPr>
              <a:xfrm>
                <a:off x="300790" y="4143373"/>
                <a:ext cx="2447145" cy="914400"/>
                <a:chOff x="300789" y="2894552"/>
                <a:chExt cx="2447145" cy="914400"/>
              </a:xfrm>
            </p:grpSpPr>
            <p:sp>
              <p:nvSpPr>
                <p:cNvPr id="26" name="Rounded Rectangle 25"/>
                <p:cNvSpPr/>
                <p:nvPr/>
              </p:nvSpPr>
              <p:spPr>
                <a:xfrm>
                  <a:off x="300789" y="2894552"/>
                  <a:ext cx="2447145"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Problemlösung</a:t>
                  </a:r>
                  <a:endParaRPr lang="de-AT" dirty="0"/>
                </a:p>
              </p:txBody>
            </p:sp>
            <p:pic>
              <p:nvPicPr>
                <p:cNvPr id="1030" name="Picture 6" descr="C:\Users\Egidijus\Desktop\Ikonos\polygon-icons\png\96x96\puzzle.png"/>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1274161" y="2986391"/>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1038" name="Straight Connector 1037"/>
              <p:cNvCxnSpPr>
                <a:stCxn id="6" idx="1"/>
              </p:cNvCxnSpPr>
              <p:nvPr/>
            </p:nvCxnSpPr>
            <p:spPr>
              <a:xfrm flipH="1">
                <a:off x="2747935" y="3382921"/>
                <a:ext cx="644969" cy="1039708"/>
              </a:xfrm>
              <a:prstGeom prst="line">
                <a:avLst/>
              </a:prstGeom>
            </p:spPr>
            <p:style>
              <a:lnRef idx="2">
                <a:schemeClr val="accent1"/>
              </a:lnRef>
              <a:fillRef idx="0">
                <a:schemeClr val="accent1"/>
              </a:fillRef>
              <a:effectRef idx="1">
                <a:schemeClr val="accent1"/>
              </a:effectRef>
              <a:fontRef idx="minor">
                <a:schemeClr val="tx1"/>
              </a:fontRef>
            </p:style>
          </p:cxnSp>
        </p:grpSp>
      </p:grpSp>
      <p:sp>
        <p:nvSpPr>
          <p:cNvPr id="1047" name="Rounded Rectangle 1046"/>
          <p:cNvSpPr/>
          <p:nvPr/>
        </p:nvSpPr>
        <p:spPr>
          <a:xfrm>
            <a:off x="3128212" y="240632"/>
            <a:ext cx="3110161" cy="46923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AT" sz="2000" b="1" dirty="0" smtClean="0">
                <a:solidFill>
                  <a:srgbClr val="FFFF00"/>
                </a:solidFill>
              </a:rPr>
              <a:t>Mindmap</a:t>
            </a:r>
            <a:endParaRPr lang="de-AT" sz="2000" b="1" dirty="0">
              <a:solidFill>
                <a:srgbClr val="FFFF00"/>
              </a:solidFill>
            </a:endParaRPr>
          </a:p>
        </p:txBody>
      </p:sp>
      <p:sp>
        <p:nvSpPr>
          <p:cNvPr id="17" name="Rectangle 16"/>
          <p:cNvSpPr/>
          <p:nvPr/>
        </p:nvSpPr>
        <p:spPr>
          <a:xfrm>
            <a:off x="2441456" y="2783523"/>
            <a:ext cx="3086915" cy="1170897"/>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de-AT" sz="1400" i="1" dirty="0" smtClean="0">
                <a:solidFill>
                  <a:srgbClr val="C00000"/>
                </a:solidFill>
              </a:rPr>
              <a:t>Kommunikation</a:t>
            </a:r>
            <a:r>
              <a:rPr lang="de-AT" sz="1400" dirty="0" smtClean="0">
                <a:solidFill>
                  <a:schemeClr val="tx1"/>
                </a:solidFill>
              </a:rPr>
              <a:t> – die Fähigkeit, Ideen und Informationen effektiv mit anderen anhand von mündlichen, schriftlichen oder visuellen Mitteln auszutauschen.</a:t>
            </a:r>
            <a:endParaRPr lang="de-AT" sz="1400" dirty="0">
              <a:solidFill>
                <a:schemeClr val="tx1"/>
              </a:solidFill>
            </a:endParaRPr>
          </a:p>
        </p:txBody>
      </p:sp>
    </p:spTree>
    <p:extLst>
      <p:ext uri="{BB962C8B-B14F-4D97-AF65-F5344CB8AC3E}">
        <p14:creationId xmlns="" xmlns:p14="http://schemas.microsoft.com/office/powerpoint/2010/main" val="412125461"/>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838911" y="2632618"/>
            <a:ext cx="3100552" cy="117089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sz="2000" b="1" dirty="0" smtClean="0"/>
              <a:t>Lernen am Arbeitsplatz</a:t>
            </a:r>
            <a:endParaRPr lang="de-AT" sz="2000" b="1" dirty="0"/>
          </a:p>
        </p:txBody>
      </p:sp>
      <p:pic>
        <p:nvPicPr>
          <p:cNvPr id="1026" name="Picture 2" descr="C:\Users\Egidijus\Desktop\Ikonos\polygon-icons\png\96x96\male_user.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136503" y="2782867"/>
            <a:ext cx="501210" cy="50121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3" name="Group 9"/>
          <p:cNvGrpSpPr/>
          <p:nvPr/>
        </p:nvGrpSpPr>
        <p:grpSpPr>
          <a:xfrm>
            <a:off x="3392904" y="2811421"/>
            <a:ext cx="2446007" cy="1142999"/>
            <a:chOff x="3392904" y="2823453"/>
            <a:chExt cx="2446007" cy="1142999"/>
          </a:xfrm>
        </p:grpSpPr>
        <p:grpSp>
          <p:nvGrpSpPr>
            <p:cNvPr id="5" name="Group 6"/>
            <p:cNvGrpSpPr/>
            <p:nvPr/>
          </p:nvGrpSpPr>
          <p:grpSpPr>
            <a:xfrm>
              <a:off x="3392904" y="2823453"/>
              <a:ext cx="1684421" cy="1142999"/>
              <a:chOff x="6328611" y="962526"/>
              <a:chExt cx="1684421" cy="1142999"/>
            </a:xfrm>
          </p:grpSpPr>
          <p:sp>
            <p:nvSpPr>
              <p:cNvPr id="6" name="Rounded Rectangle 5"/>
              <p:cNvSpPr/>
              <p:nvPr/>
            </p:nvSpPr>
            <p:spPr>
              <a:xfrm>
                <a:off x="6328611" y="962526"/>
                <a:ext cx="1684421" cy="1142999"/>
              </a:xfrm>
              <a:prstGeom prst="roundRect">
                <a:avLst/>
              </a:prstGeom>
              <a:gradFill>
                <a:gsLst>
                  <a:gs pos="7000">
                    <a:schemeClr val="accent1"/>
                  </a:gs>
                  <a:gs pos="100000">
                    <a:schemeClr val="accent1">
                      <a:tint val="50000"/>
                      <a:shade val="100000"/>
                      <a:satMod val="350000"/>
                    </a:schemeClr>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Allgemeine Kompetenzen</a:t>
                </a:r>
                <a:endParaRPr lang="de-AT" dirty="0"/>
              </a:p>
            </p:txBody>
          </p:sp>
          <p:pic>
            <p:nvPicPr>
              <p:cNvPr id="1027" name="Picture 3" descr="C:\Users\Egidijus\Desktop\Ikonos\polygon-icons\png\96x96\cogwheel.png"/>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6920621" y="1033625"/>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9" name="Straight Connector 8"/>
            <p:cNvCxnSpPr>
              <a:stCxn id="4" idx="1"/>
            </p:cNvCxnSpPr>
            <p:nvPr/>
          </p:nvCxnSpPr>
          <p:spPr>
            <a:xfrm flipH="1">
              <a:off x="5077327" y="3218067"/>
              <a:ext cx="761584" cy="176886"/>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7" name="Group 1039"/>
          <p:cNvGrpSpPr/>
          <p:nvPr/>
        </p:nvGrpSpPr>
        <p:grpSpPr>
          <a:xfrm>
            <a:off x="300790" y="1254587"/>
            <a:ext cx="4371059" cy="5134182"/>
            <a:chOff x="300790" y="1254587"/>
            <a:chExt cx="4371059" cy="5134182"/>
          </a:xfrm>
        </p:grpSpPr>
        <p:grpSp>
          <p:nvGrpSpPr>
            <p:cNvPr id="10" name="Group 1023"/>
            <p:cNvGrpSpPr/>
            <p:nvPr/>
          </p:nvGrpSpPr>
          <p:grpSpPr>
            <a:xfrm>
              <a:off x="300790" y="1254587"/>
              <a:ext cx="3092114" cy="1996449"/>
              <a:chOff x="300790" y="1254587"/>
              <a:chExt cx="3092114" cy="1996449"/>
            </a:xfrm>
          </p:grpSpPr>
          <p:grpSp>
            <p:nvGrpSpPr>
              <p:cNvPr id="12" name="Group 28"/>
              <p:cNvGrpSpPr/>
              <p:nvPr/>
            </p:nvGrpSpPr>
            <p:grpSpPr>
              <a:xfrm>
                <a:off x="300790" y="1254587"/>
                <a:ext cx="2827422" cy="914400"/>
                <a:chOff x="300789" y="4114800"/>
                <a:chExt cx="2827422" cy="914400"/>
              </a:xfrm>
            </p:grpSpPr>
            <p:sp>
              <p:nvSpPr>
                <p:cNvPr id="28" name="Rounded Rectangle 27"/>
                <p:cNvSpPr/>
                <p:nvPr/>
              </p:nvSpPr>
              <p:spPr>
                <a:xfrm>
                  <a:off x="300789" y="4114800"/>
                  <a:ext cx="2827422"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Informationsverarbeitung</a:t>
                  </a:r>
                  <a:endParaRPr lang="de-AT" dirty="0"/>
                </a:p>
              </p:txBody>
            </p:sp>
            <p:pic>
              <p:nvPicPr>
                <p:cNvPr id="1031" name="Picture 7" descr="C:\Users\Egidijus\Desktop\Ikonos\polygon-icons\png\96x96\directions.png"/>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1452078" y="4148432"/>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31" name="Straight Connector 30"/>
              <p:cNvCxnSpPr/>
              <p:nvPr/>
            </p:nvCxnSpPr>
            <p:spPr>
              <a:xfrm>
                <a:off x="2271409" y="2168987"/>
                <a:ext cx="1121495" cy="1082049"/>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3" name="Group 1032"/>
            <p:cNvGrpSpPr/>
            <p:nvPr/>
          </p:nvGrpSpPr>
          <p:grpSpPr>
            <a:xfrm>
              <a:off x="300790" y="2632618"/>
              <a:ext cx="3092114" cy="986589"/>
              <a:chOff x="300790" y="2632618"/>
              <a:chExt cx="3092114" cy="986589"/>
            </a:xfrm>
          </p:grpSpPr>
          <p:grpSp>
            <p:nvGrpSpPr>
              <p:cNvPr id="16" name="Group 12"/>
              <p:cNvGrpSpPr/>
              <p:nvPr/>
            </p:nvGrpSpPr>
            <p:grpSpPr>
              <a:xfrm>
                <a:off x="300790" y="2632618"/>
                <a:ext cx="1802177" cy="986589"/>
                <a:chOff x="300790" y="1588169"/>
                <a:chExt cx="1802177" cy="986589"/>
              </a:xfrm>
            </p:grpSpPr>
            <p:sp>
              <p:nvSpPr>
                <p:cNvPr id="11" name="Rounded Rectangle 10"/>
                <p:cNvSpPr/>
                <p:nvPr/>
              </p:nvSpPr>
              <p:spPr>
                <a:xfrm>
                  <a:off x="300790" y="1588169"/>
                  <a:ext cx="1802177" cy="98658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Kommunikation</a:t>
                  </a:r>
                  <a:endParaRPr lang="de-AT" dirty="0"/>
                </a:p>
              </p:txBody>
            </p:sp>
            <p:pic>
              <p:nvPicPr>
                <p:cNvPr id="1028" name="Picture 4" descr="C:\Users\Egidijus\Desktop\Ikonos\polygon-icons\png\96x96\comments.png"/>
                <p:cNvPicPr>
                  <a:picLocks noChangeAspect="1" noChangeArrowheads="1"/>
                </p:cNvPicPr>
                <p:nvPr/>
              </p:nvPicPr>
              <p:blipFill>
                <a:blip r:embed="rId6">
                  <a:extLst>
                    <a:ext uri="{28A0092B-C50C-407E-A947-70E740481C1C}">
                      <a14:useLocalDpi xmlns="" xmlns:a14="http://schemas.microsoft.com/office/drawing/2010/main" val="0"/>
                    </a:ext>
                  </a:extLst>
                </a:blip>
                <a:srcRect/>
                <a:stretch>
                  <a:fillRect/>
                </a:stretch>
              </p:blipFill>
              <p:spPr bwMode="auto">
                <a:xfrm>
                  <a:off x="951678" y="1706187"/>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1032" name="Straight Connector 1031"/>
              <p:cNvCxnSpPr>
                <a:stCxn id="11" idx="3"/>
              </p:cNvCxnSpPr>
              <p:nvPr/>
            </p:nvCxnSpPr>
            <p:spPr>
              <a:xfrm>
                <a:off x="2102967" y="3125913"/>
                <a:ext cx="1289937" cy="157407"/>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22" name="Group 1035"/>
            <p:cNvGrpSpPr/>
            <p:nvPr/>
          </p:nvGrpSpPr>
          <p:grpSpPr>
            <a:xfrm>
              <a:off x="300791" y="3382921"/>
              <a:ext cx="4371058" cy="3005848"/>
              <a:chOff x="300791" y="3382921"/>
              <a:chExt cx="4371058" cy="3005848"/>
            </a:xfrm>
          </p:grpSpPr>
          <p:grpSp>
            <p:nvGrpSpPr>
              <p:cNvPr id="23" name="Group 24"/>
              <p:cNvGrpSpPr/>
              <p:nvPr/>
            </p:nvGrpSpPr>
            <p:grpSpPr>
              <a:xfrm>
                <a:off x="300791" y="5474369"/>
                <a:ext cx="4371058" cy="914400"/>
                <a:chOff x="300791" y="5474369"/>
                <a:chExt cx="4371058" cy="914400"/>
              </a:xfrm>
            </p:grpSpPr>
            <p:sp>
              <p:nvSpPr>
                <p:cNvPr id="19" name="Rounded Rectangle 18"/>
                <p:cNvSpPr/>
                <p:nvPr/>
              </p:nvSpPr>
              <p:spPr>
                <a:xfrm>
                  <a:off x="300791" y="5474369"/>
                  <a:ext cx="4371058"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Interpersonelle Fähigkeiten und Teamarbeit</a:t>
                  </a:r>
                  <a:endParaRPr lang="de-AT" dirty="0"/>
                </a:p>
              </p:txBody>
            </p:sp>
            <p:pic>
              <p:nvPicPr>
                <p:cNvPr id="1029" name="Picture 5" descr="C:\Users\Egidijus\Desktop\Ikonos\polygon-icons\png\96x96\Network.png"/>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2218385" y="5583154"/>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1035" name="Straight Connector 1034"/>
              <p:cNvCxnSpPr>
                <a:stCxn id="6" idx="1"/>
              </p:cNvCxnSpPr>
              <p:nvPr/>
            </p:nvCxnSpPr>
            <p:spPr>
              <a:xfrm flipH="1">
                <a:off x="2867069" y="3382921"/>
                <a:ext cx="525835" cy="2079416"/>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24" name="Group 1038"/>
            <p:cNvGrpSpPr/>
            <p:nvPr/>
          </p:nvGrpSpPr>
          <p:grpSpPr>
            <a:xfrm>
              <a:off x="300790" y="3382921"/>
              <a:ext cx="3092114" cy="1674852"/>
              <a:chOff x="300790" y="3382921"/>
              <a:chExt cx="3092114" cy="1674852"/>
            </a:xfrm>
          </p:grpSpPr>
          <p:grpSp>
            <p:nvGrpSpPr>
              <p:cNvPr id="25" name="Group 26"/>
              <p:cNvGrpSpPr/>
              <p:nvPr/>
            </p:nvGrpSpPr>
            <p:grpSpPr>
              <a:xfrm>
                <a:off x="300790" y="4143373"/>
                <a:ext cx="2447145" cy="914400"/>
                <a:chOff x="300789" y="2894552"/>
                <a:chExt cx="2447145" cy="914400"/>
              </a:xfrm>
            </p:grpSpPr>
            <p:sp>
              <p:nvSpPr>
                <p:cNvPr id="26" name="Rounded Rectangle 25"/>
                <p:cNvSpPr/>
                <p:nvPr/>
              </p:nvSpPr>
              <p:spPr>
                <a:xfrm>
                  <a:off x="300789" y="2894552"/>
                  <a:ext cx="2447145"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Problemlösung</a:t>
                  </a:r>
                  <a:endParaRPr lang="de-AT" dirty="0"/>
                </a:p>
              </p:txBody>
            </p:sp>
            <p:pic>
              <p:nvPicPr>
                <p:cNvPr id="1030" name="Picture 6" descr="C:\Users\Egidijus\Desktop\Ikonos\polygon-icons\png\96x96\puzzle.png"/>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1274161" y="2986391"/>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1038" name="Straight Connector 1037"/>
              <p:cNvCxnSpPr>
                <a:stCxn id="6" idx="1"/>
              </p:cNvCxnSpPr>
              <p:nvPr/>
            </p:nvCxnSpPr>
            <p:spPr>
              <a:xfrm flipH="1">
                <a:off x="2747935" y="3382921"/>
                <a:ext cx="644969" cy="1039708"/>
              </a:xfrm>
              <a:prstGeom prst="line">
                <a:avLst/>
              </a:prstGeom>
            </p:spPr>
            <p:style>
              <a:lnRef idx="2">
                <a:schemeClr val="accent1"/>
              </a:lnRef>
              <a:fillRef idx="0">
                <a:schemeClr val="accent1"/>
              </a:fillRef>
              <a:effectRef idx="1">
                <a:schemeClr val="accent1"/>
              </a:effectRef>
              <a:fontRef idx="minor">
                <a:schemeClr val="tx1"/>
              </a:fontRef>
            </p:style>
          </p:cxnSp>
        </p:grpSp>
      </p:grpSp>
      <p:sp>
        <p:nvSpPr>
          <p:cNvPr id="1047" name="Rounded Rectangle 1046"/>
          <p:cNvSpPr/>
          <p:nvPr/>
        </p:nvSpPr>
        <p:spPr>
          <a:xfrm>
            <a:off x="3128212" y="240632"/>
            <a:ext cx="3110161" cy="46923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AT" sz="2000" b="1" dirty="0" smtClean="0">
                <a:solidFill>
                  <a:srgbClr val="FFFF00"/>
                </a:solidFill>
              </a:rPr>
              <a:t>Mindmap</a:t>
            </a:r>
            <a:endParaRPr lang="de-AT" sz="2000" b="1" dirty="0">
              <a:solidFill>
                <a:srgbClr val="FFFF00"/>
              </a:solidFill>
            </a:endParaRPr>
          </a:p>
        </p:txBody>
      </p:sp>
      <p:sp>
        <p:nvSpPr>
          <p:cNvPr id="18" name="Rectangle 17"/>
          <p:cNvSpPr/>
          <p:nvPr/>
        </p:nvSpPr>
        <p:spPr>
          <a:xfrm>
            <a:off x="2991151" y="4031268"/>
            <a:ext cx="3519651" cy="1120808"/>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de-AT" sz="1400" i="1" dirty="0" smtClean="0">
                <a:solidFill>
                  <a:srgbClr val="C00000"/>
                </a:solidFill>
              </a:rPr>
              <a:t>Problemlösung</a:t>
            </a:r>
            <a:r>
              <a:rPr lang="de-AT" sz="1400" dirty="0" smtClean="0">
                <a:solidFill>
                  <a:schemeClr val="tx1"/>
                </a:solidFill>
              </a:rPr>
              <a:t> – die Fähigkeit Probleme sowie deren potentielle Ursachen zu identifizieren und praktische Lösungspläne zu entwickeln und umzusetzen. </a:t>
            </a:r>
            <a:endParaRPr lang="de-AT" sz="1400" dirty="0">
              <a:solidFill>
                <a:schemeClr val="tx1"/>
              </a:solidFill>
            </a:endParaRPr>
          </a:p>
        </p:txBody>
      </p:sp>
    </p:spTree>
    <p:extLst>
      <p:ext uri="{BB962C8B-B14F-4D97-AF65-F5344CB8AC3E}">
        <p14:creationId xmlns="" xmlns:p14="http://schemas.microsoft.com/office/powerpoint/2010/main" val="412125461"/>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838911" y="2632618"/>
            <a:ext cx="3100552" cy="117089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sz="2000" b="1" dirty="0" smtClean="0"/>
              <a:t>Lernen am Arbeitsplatz</a:t>
            </a:r>
            <a:endParaRPr lang="de-AT" sz="2000" b="1" dirty="0"/>
          </a:p>
        </p:txBody>
      </p:sp>
      <p:pic>
        <p:nvPicPr>
          <p:cNvPr id="1026" name="Picture 2" descr="C:\Users\Egidijus\Desktop\Ikonos\polygon-icons\png\96x96\male_user.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136503" y="2782867"/>
            <a:ext cx="501210" cy="50121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3" name="Group 9"/>
          <p:cNvGrpSpPr/>
          <p:nvPr/>
        </p:nvGrpSpPr>
        <p:grpSpPr>
          <a:xfrm>
            <a:off x="3392904" y="2811421"/>
            <a:ext cx="2446007" cy="1142999"/>
            <a:chOff x="3392904" y="2823453"/>
            <a:chExt cx="2446007" cy="1142999"/>
          </a:xfrm>
        </p:grpSpPr>
        <p:grpSp>
          <p:nvGrpSpPr>
            <p:cNvPr id="5" name="Group 6"/>
            <p:cNvGrpSpPr/>
            <p:nvPr/>
          </p:nvGrpSpPr>
          <p:grpSpPr>
            <a:xfrm>
              <a:off x="3392904" y="2823453"/>
              <a:ext cx="1684421" cy="1142999"/>
              <a:chOff x="6328611" y="962526"/>
              <a:chExt cx="1684421" cy="1142999"/>
            </a:xfrm>
          </p:grpSpPr>
          <p:sp>
            <p:nvSpPr>
              <p:cNvPr id="6" name="Rounded Rectangle 5"/>
              <p:cNvSpPr/>
              <p:nvPr/>
            </p:nvSpPr>
            <p:spPr>
              <a:xfrm>
                <a:off x="6328611" y="962526"/>
                <a:ext cx="1684421" cy="1142999"/>
              </a:xfrm>
              <a:prstGeom prst="roundRect">
                <a:avLst/>
              </a:prstGeom>
              <a:gradFill>
                <a:gsLst>
                  <a:gs pos="7000">
                    <a:schemeClr val="accent1"/>
                  </a:gs>
                  <a:gs pos="100000">
                    <a:schemeClr val="accent1">
                      <a:tint val="50000"/>
                      <a:shade val="100000"/>
                      <a:satMod val="350000"/>
                    </a:schemeClr>
                  </a:gs>
                </a:gsLst>
                <a:lin ang="16200000" scaled="0"/>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Allgemeine Kompetenzen</a:t>
                </a:r>
                <a:endParaRPr lang="de-AT" dirty="0"/>
              </a:p>
            </p:txBody>
          </p:sp>
          <p:pic>
            <p:nvPicPr>
              <p:cNvPr id="1027" name="Picture 3" descr="C:\Users\Egidijus\Desktop\Ikonos\polygon-icons\png\96x96\cogwheel.png"/>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6920621" y="1033625"/>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9" name="Straight Connector 8"/>
            <p:cNvCxnSpPr>
              <a:stCxn id="4" idx="1"/>
            </p:cNvCxnSpPr>
            <p:nvPr/>
          </p:nvCxnSpPr>
          <p:spPr>
            <a:xfrm flipH="1">
              <a:off x="5077327" y="3218067"/>
              <a:ext cx="761584" cy="176886"/>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7" name="Group 1039"/>
          <p:cNvGrpSpPr/>
          <p:nvPr/>
        </p:nvGrpSpPr>
        <p:grpSpPr>
          <a:xfrm>
            <a:off x="300790" y="1254587"/>
            <a:ext cx="4371059" cy="5134182"/>
            <a:chOff x="300790" y="1254587"/>
            <a:chExt cx="4371059" cy="5134182"/>
          </a:xfrm>
        </p:grpSpPr>
        <p:grpSp>
          <p:nvGrpSpPr>
            <p:cNvPr id="10" name="Group 1023"/>
            <p:cNvGrpSpPr/>
            <p:nvPr/>
          </p:nvGrpSpPr>
          <p:grpSpPr>
            <a:xfrm>
              <a:off x="300790" y="1254587"/>
              <a:ext cx="3092114" cy="1996449"/>
              <a:chOff x="300790" y="1254587"/>
              <a:chExt cx="3092114" cy="1996449"/>
            </a:xfrm>
          </p:grpSpPr>
          <p:grpSp>
            <p:nvGrpSpPr>
              <p:cNvPr id="12" name="Group 28"/>
              <p:cNvGrpSpPr/>
              <p:nvPr/>
            </p:nvGrpSpPr>
            <p:grpSpPr>
              <a:xfrm>
                <a:off x="300790" y="1254587"/>
                <a:ext cx="2827422" cy="914400"/>
                <a:chOff x="300789" y="4114800"/>
                <a:chExt cx="2827422" cy="914400"/>
              </a:xfrm>
            </p:grpSpPr>
            <p:sp>
              <p:nvSpPr>
                <p:cNvPr id="28" name="Rounded Rectangle 27"/>
                <p:cNvSpPr/>
                <p:nvPr/>
              </p:nvSpPr>
              <p:spPr>
                <a:xfrm>
                  <a:off x="300789" y="4114800"/>
                  <a:ext cx="2827422"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Informationsverarbeitung</a:t>
                  </a:r>
                  <a:endParaRPr lang="de-AT" dirty="0"/>
                </a:p>
              </p:txBody>
            </p:sp>
            <p:pic>
              <p:nvPicPr>
                <p:cNvPr id="1031" name="Picture 7" descr="C:\Users\Egidijus\Desktop\Ikonos\polygon-icons\png\96x96\directions.png"/>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1452078" y="4148432"/>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31" name="Straight Connector 30"/>
              <p:cNvCxnSpPr/>
              <p:nvPr/>
            </p:nvCxnSpPr>
            <p:spPr>
              <a:xfrm>
                <a:off x="2271409" y="2168987"/>
                <a:ext cx="1121495" cy="1082049"/>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3" name="Group 1032"/>
            <p:cNvGrpSpPr/>
            <p:nvPr/>
          </p:nvGrpSpPr>
          <p:grpSpPr>
            <a:xfrm>
              <a:off x="300790" y="2632618"/>
              <a:ext cx="3092114" cy="986589"/>
              <a:chOff x="300790" y="2632618"/>
              <a:chExt cx="3092114" cy="986589"/>
            </a:xfrm>
          </p:grpSpPr>
          <p:grpSp>
            <p:nvGrpSpPr>
              <p:cNvPr id="16" name="Group 12"/>
              <p:cNvGrpSpPr/>
              <p:nvPr/>
            </p:nvGrpSpPr>
            <p:grpSpPr>
              <a:xfrm>
                <a:off x="300790" y="2632618"/>
                <a:ext cx="1802177" cy="986589"/>
                <a:chOff x="300790" y="1588169"/>
                <a:chExt cx="1802177" cy="986589"/>
              </a:xfrm>
            </p:grpSpPr>
            <p:sp>
              <p:nvSpPr>
                <p:cNvPr id="11" name="Rounded Rectangle 10"/>
                <p:cNvSpPr/>
                <p:nvPr/>
              </p:nvSpPr>
              <p:spPr>
                <a:xfrm>
                  <a:off x="300790" y="1588169"/>
                  <a:ext cx="1802177" cy="98658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Kommunikation</a:t>
                  </a:r>
                  <a:endParaRPr lang="de-AT" dirty="0"/>
                </a:p>
              </p:txBody>
            </p:sp>
            <p:pic>
              <p:nvPicPr>
                <p:cNvPr id="1028" name="Picture 4" descr="C:\Users\Egidijus\Desktop\Ikonos\polygon-icons\png\96x96\comments.png"/>
                <p:cNvPicPr>
                  <a:picLocks noChangeAspect="1" noChangeArrowheads="1"/>
                </p:cNvPicPr>
                <p:nvPr/>
              </p:nvPicPr>
              <p:blipFill>
                <a:blip r:embed="rId6">
                  <a:extLst>
                    <a:ext uri="{28A0092B-C50C-407E-A947-70E740481C1C}">
                      <a14:useLocalDpi xmlns="" xmlns:a14="http://schemas.microsoft.com/office/drawing/2010/main" val="0"/>
                    </a:ext>
                  </a:extLst>
                </a:blip>
                <a:srcRect/>
                <a:stretch>
                  <a:fillRect/>
                </a:stretch>
              </p:blipFill>
              <p:spPr bwMode="auto">
                <a:xfrm>
                  <a:off x="951678" y="1706187"/>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1032" name="Straight Connector 1031"/>
              <p:cNvCxnSpPr>
                <a:stCxn id="11" idx="3"/>
              </p:cNvCxnSpPr>
              <p:nvPr/>
            </p:nvCxnSpPr>
            <p:spPr>
              <a:xfrm>
                <a:off x="2102967" y="3125913"/>
                <a:ext cx="1289937" cy="157407"/>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22" name="Group 1035"/>
            <p:cNvGrpSpPr/>
            <p:nvPr/>
          </p:nvGrpSpPr>
          <p:grpSpPr>
            <a:xfrm>
              <a:off x="300791" y="3382921"/>
              <a:ext cx="4371058" cy="3005848"/>
              <a:chOff x="300791" y="3382921"/>
              <a:chExt cx="4371058" cy="3005848"/>
            </a:xfrm>
          </p:grpSpPr>
          <p:grpSp>
            <p:nvGrpSpPr>
              <p:cNvPr id="23" name="Group 24"/>
              <p:cNvGrpSpPr/>
              <p:nvPr/>
            </p:nvGrpSpPr>
            <p:grpSpPr>
              <a:xfrm>
                <a:off x="300791" y="5474369"/>
                <a:ext cx="4371058" cy="914400"/>
                <a:chOff x="300791" y="5474369"/>
                <a:chExt cx="4371058" cy="914400"/>
              </a:xfrm>
            </p:grpSpPr>
            <p:sp>
              <p:nvSpPr>
                <p:cNvPr id="19" name="Rounded Rectangle 18"/>
                <p:cNvSpPr/>
                <p:nvPr/>
              </p:nvSpPr>
              <p:spPr>
                <a:xfrm>
                  <a:off x="300791" y="5474369"/>
                  <a:ext cx="4371058"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Interpersonelle Fähigkeiten und Teamarbeit</a:t>
                  </a:r>
                  <a:endParaRPr lang="de-AT" dirty="0"/>
                </a:p>
              </p:txBody>
            </p:sp>
            <p:pic>
              <p:nvPicPr>
                <p:cNvPr id="1029" name="Picture 5" descr="C:\Users\Egidijus\Desktop\Ikonos\polygon-icons\png\96x96\Network.png"/>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2218385" y="5583154"/>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1035" name="Straight Connector 1034"/>
              <p:cNvCxnSpPr>
                <a:stCxn id="6" idx="1"/>
              </p:cNvCxnSpPr>
              <p:nvPr/>
            </p:nvCxnSpPr>
            <p:spPr>
              <a:xfrm flipH="1">
                <a:off x="2867069" y="3382921"/>
                <a:ext cx="525835" cy="2079416"/>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24" name="Group 1038"/>
            <p:cNvGrpSpPr/>
            <p:nvPr/>
          </p:nvGrpSpPr>
          <p:grpSpPr>
            <a:xfrm>
              <a:off x="300790" y="3382921"/>
              <a:ext cx="3092114" cy="1674852"/>
              <a:chOff x="300790" y="3382921"/>
              <a:chExt cx="3092114" cy="1674852"/>
            </a:xfrm>
          </p:grpSpPr>
          <p:grpSp>
            <p:nvGrpSpPr>
              <p:cNvPr id="25" name="Group 26"/>
              <p:cNvGrpSpPr/>
              <p:nvPr/>
            </p:nvGrpSpPr>
            <p:grpSpPr>
              <a:xfrm>
                <a:off x="300790" y="4143373"/>
                <a:ext cx="2447145" cy="914400"/>
                <a:chOff x="300789" y="2894552"/>
                <a:chExt cx="2447145" cy="914400"/>
              </a:xfrm>
            </p:grpSpPr>
            <p:sp>
              <p:nvSpPr>
                <p:cNvPr id="26" name="Rounded Rectangle 25"/>
                <p:cNvSpPr/>
                <p:nvPr/>
              </p:nvSpPr>
              <p:spPr>
                <a:xfrm>
                  <a:off x="300789" y="2894552"/>
                  <a:ext cx="2447145" cy="9144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Problemlösung</a:t>
                  </a:r>
                  <a:endParaRPr lang="de-AT" dirty="0"/>
                </a:p>
              </p:txBody>
            </p:sp>
            <p:pic>
              <p:nvPicPr>
                <p:cNvPr id="1030" name="Picture 6" descr="C:\Users\Egidijus\Desktop\Ikonos\polygon-icons\png\96x96\puzzle.png"/>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1274161" y="2986391"/>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1038" name="Straight Connector 1037"/>
              <p:cNvCxnSpPr>
                <a:stCxn id="6" idx="1"/>
              </p:cNvCxnSpPr>
              <p:nvPr/>
            </p:nvCxnSpPr>
            <p:spPr>
              <a:xfrm flipH="1">
                <a:off x="2747935" y="3382921"/>
                <a:ext cx="644969" cy="1039708"/>
              </a:xfrm>
              <a:prstGeom prst="line">
                <a:avLst/>
              </a:prstGeom>
            </p:spPr>
            <p:style>
              <a:lnRef idx="2">
                <a:schemeClr val="accent1"/>
              </a:lnRef>
              <a:fillRef idx="0">
                <a:schemeClr val="accent1"/>
              </a:fillRef>
              <a:effectRef idx="1">
                <a:schemeClr val="accent1"/>
              </a:effectRef>
              <a:fontRef idx="minor">
                <a:schemeClr val="tx1"/>
              </a:fontRef>
            </p:style>
          </p:cxnSp>
        </p:grpSp>
      </p:grpSp>
      <p:sp>
        <p:nvSpPr>
          <p:cNvPr id="1047" name="Rounded Rectangle 1046"/>
          <p:cNvSpPr/>
          <p:nvPr/>
        </p:nvSpPr>
        <p:spPr>
          <a:xfrm>
            <a:off x="3128212" y="240632"/>
            <a:ext cx="3110161" cy="46923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AT" sz="2000" b="1" dirty="0" smtClean="0">
                <a:solidFill>
                  <a:srgbClr val="FFFF00"/>
                </a:solidFill>
              </a:rPr>
              <a:t>Mindmap</a:t>
            </a:r>
            <a:endParaRPr lang="de-AT" sz="2000" b="1" dirty="0">
              <a:solidFill>
                <a:srgbClr val="FFFF00"/>
              </a:solidFill>
            </a:endParaRPr>
          </a:p>
        </p:txBody>
      </p:sp>
      <p:sp>
        <p:nvSpPr>
          <p:cNvPr id="20" name="Rectangle 19"/>
          <p:cNvSpPr/>
          <p:nvPr/>
        </p:nvSpPr>
        <p:spPr>
          <a:xfrm>
            <a:off x="5050671" y="5095313"/>
            <a:ext cx="3985045" cy="1377561"/>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de-AT" sz="1400" i="1" dirty="0" smtClean="0">
                <a:solidFill>
                  <a:srgbClr val="C00000"/>
                </a:solidFill>
              </a:rPr>
              <a:t>Interpersonelle Fähigkeiten und Teamarbeit</a:t>
            </a:r>
            <a:r>
              <a:rPr lang="de-AT" sz="1400" i="1" dirty="0" smtClean="0">
                <a:solidFill>
                  <a:schemeClr val="tx1"/>
                </a:solidFill>
              </a:rPr>
              <a:t> </a:t>
            </a:r>
            <a:r>
              <a:rPr lang="de-AT" sz="1400" dirty="0" smtClean="0">
                <a:solidFill>
                  <a:schemeClr val="tx1"/>
                </a:solidFill>
              </a:rPr>
              <a:t>– die Fähigkeit, mit anderen effektiv zu arbeiten, besonders Situationen zu analysieren, Prioritäten zu setzen und Ressourcen zum Lösen von Problemen und Erfüllen von Aufgaben einzusetzen. </a:t>
            </a:r>
            <a:endParaRPr lang="de-AT" sz="1400" dirty="0">
              <a:solidFill>
                <a:schemeClr val="tx1"/>
              </a:solidFill>
            </a:endParaRPr>
          </a:p>
        </p:txBody>
      </p:sp>
    </p:spTree>
    <p:extLst>
      <p:ext uri="{BB962C8B-B14F-4D97-AF65-F5344CB8AC3E}">
        <p14:creationId xmlns="" xmlns:p14="http://schemas.microsoft.com/office/powerpoint/2010/main" val="412125461"/>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838911" y="2632618"/>
            <a:ext cx="3100552" cy="117089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sz="2000" b="1" dirty="0" smtClean="0"/>
              <a:t>Lernen am Arbeitsplatz</a:t>
            </a:r>
            <a:endParaRPr lang="de-AT" sz="2000" b="1" dirty="0"/>
          </a:p>
        </p:txBody>
      </p:sp>
      <p:pic>
        <p:nvPicPr>
          <p:cNvPr id="1026" name="Picture 2" descr="C:\Users\Egidijus\Desktop\Ikonos\polygon-icons\png\96x96\male_user.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136503" y="2782867"/>
            <a:ext cx="501210" cy="501210"/>
          </a:xfrm>
          <a:prstGeom prst="rect">
            <a:avLst/>
          </a:prstGeom>
          <a:noFill/>
          <a:extLst>
            <a:ext uri="{909E8E84-426E-40DD-AFC4-6F175D3DCCD1}">
              <a14:hiddenFill xmlns="" xmlns:a14="http://schemas.microsoft.com/office/drawing/2010/main">
                <a:solidFill>
                  <a:srgbClr val="FFFFFF"/>
                </a:solidFill>
              </a14:hiddenFill>
            </a:ext>
          </a:extLst>
        </p:spPr>
      </p:pic>
      <p:sp>
        <p:nvSpPr>
          <p:cNvPr id="1047" name="Rounded Rectangle 1046"/>
          <p:cNvSpPr/>
          <p:nvPr/>
        </p:nvSpPr>
        <p:spPr>
          <a:xfrm>
            <a:off x="3128212" y="240632"/>
            <a:ext cx="3110161" cy="46923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AT" sz="2000" b="1" dirty="0" smtClean="0">
                <a:solidFill>
                  <a:srgbClr val="FFFF00"/>
                </a:solidFill>
              </a:rPr>
              <a:t>Mindmap</a:t>
            </a:r>
            <a:endParaRPr lang="de-AT" sz="2000" b="1" dirty="0">
              <a:solidFill>
                <a:srgbClr val="FFFF00"/>
              </a:solidFill>
            </a:endParaRPr>
          </a:p>
        </p:txBody>
      </p:sp>
      <p:grpSp>
        <p:nvGrpSpPr>
          <p:cNvPr id="27" name="Group 1063"/>
          <p:cNvGrpSpPr/>
          <p:nvPr/>
        </p:nvGrpSpPr>
        <p:grpSpPr>
          <a:xfrm>
            <a:off x="3734910" y="1288218"/>
            <a:ext cx="3654277" cy="1344400"/>
            <a:chOff x="3734910" y="1288218"/>
            <a:chExt cx="3654277" cy="1344400"/>
          </a:xfrm>
        </p:grpSpPr>
        <p:grpSp>
          <p:nvGrpSpPr>
            <p:cNvPr id="29" name="Group 1052"/>
            <p:cNvGrpSpPr/>
            <p:nvPr/>
          </p:nvGrpSpPr>
          <p:grpSpPr>
            <a:xfrm>
              <a:off x="3734910" y="1288218"/>
              <a:ext cx="3401593" cy="1073845"/>
              <a:chOff x="3734910" y="1288218"/>
              <a:chExt cx="3401593" cy="1073845"/>
            </a:xfrm>
          </p:grpSpPr>
          <p:sp>
            <p:nvSpPr>
              <p:cNvPr id="1051" name="Rounded Rectangle 1050"/>
              <p:cNvSpPr/>
              <p:nvPr/>
            </p:nvSpPr>
            <p:spPr>
              <a:xfrm>
                <a:off x="3734910" y="1288218"/>
                <a:ext cx="3401593" cy="1073845"/>
              </a:xfrm>
              <a:prstGeom prst="roundRect">
                <a:avLst/>
              </a:prstGeom>
              <a:gradFill>
                <a:gsLst>
                  <a:gs pos="0">
                    <a:srgbClr val="92D05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dirty="0" smtClean="0"/>
              </a:p>
              <a:p>
                <a:pPr algn="ctr"/>
                <a:endParaRPr lang="de-AT" dirty="0" smtClean="0"/>
              </a:p>
              <a:p>
                <a:pPr algn="ctr"/>
                <a:r>
                  <a:rPr lang="de-AT" dirty="0" smtClean="0"/>
                  <a:t>Suche im </a:t>
                </a:r>
                <a:r>
                  <a:rPr lang="de-AT" dirty="0" err="1" smtClean="0"/>
                  <a:t>Social</a:t>
                </a:r>
                <a:r>
                  <a:rPr lang="de-AT" dirty="0" smtClean="0"/>
                  <a:t> Web</a:t>
                </a:r>
                <a:endParaRPr lang="de-AT" dirty="0"/>
              </a:p>
            </p:txBody>
          </p:sp>
          <p:pic>
            <p:nvPicPr>
              <p:cNvPr id="1052" name="Picture 9" descr="C:\Users\Egidijus\Desktop\Ikonos\polygon-icons\png\96x96\search.png"/>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5207918" y="1347012"/>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1063" name="Straight Connector 1062"/>
            <p:cNvCxnSpPr>
              <a:stCxn id="1051" idx="2"/>
              <a:endCxn id="4" idx="0"/>
            </p:cNvCxnSpPr>
            <p:nvPr/>
          </p:nvCxnSpPr>
          <p:spPr>
            <a:xfrm>
              <a:off x="5435707" y="2362063"/>
              <a:ext cx="1953480" cy="270555"/>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grpSp>
      <p:grpSp>
        <p:nvGrpSpPr>
          <p:cNvPr id="30" name="Group 1066"/>
          <p:cNvGrpSpPr/>
          <p:nvPr/>
        </p:nvGrpSpPr>
        <p:grpSpPr>
          <a:xfrm>
            <a:off x="7389187" y="1436424"/>
            <a:ext cx="1646529" cy="1196194"/>
            <a:chOff x="7389187" y="1436424"/>
            <a:chExt cx="1646529" cy="1196194"/>
          </a:xfrm>
        </p:grpSpPr>
        <p:grpSp>
          <p:nvGrpSpPr>
            <p:cNvPr id="32" name="Group 1057"/>
            <p:cNvGrpSpPr/>
            <p:nvPr/>
          </p:nvGrpSpPr>
          <p:grpSpPr>
            <a:xfrm>
              <a:off x="7403528" y="1436424"/>
              <a:ext cx="1632188" cy="821975"/>
              <a:chOff x="7403528" y="1436424"/>
              <a:chExt cx="1632188" cy="821975"/>
            </a:xfrm>
          </p:grpSpPr>
          <p:sp>
            <p:nvSpPr>
              <p:cNvPr id="1054" name="Rounded Rectangle 1053"/>
              <p:cNvSpPr/>
              <p:nvPr/>
            </p:nvSpPr>
            <p:spPr>
              <a:xfrm>
                <a:off x="7403528" y="1436424"/>
                <a:ext cx="1632188" cy="821975"/>
              </a:xfrm>
              <a:prstGeom prst="roundRect">
                <a:avLst/>
              </a:prstGeom>
              <a:gradFill>
                <a:gsLst>
                  <a:gs pos="0">
                    <a:srgbClr val="92D05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mtClean="0"/>
              </a:p>
              <a:p>
                <a:pPr algn="ctr"/>
                <a:endParaRPr lang="de-AT" smtClean="0"/>
              </a:p>
              <a:p>
                <a:pPr algn="ctr"/>
                <a:r>
                  <a:rPr lang="de-AT" smtClean="0"/>
                  <a:t>E-Mails</a:t>
                </a:r>
                <a:endParaRPr lang="de-AT"/>
              </a:p>
            </p:txBody>
          </p:sp>
          <p:pic>
            <p:nvPicPr>
              <p:cNvPr id="1055" name="Picture 10" descr="C:\Users\Egidijus\Desktop\Ikonos\polygon-icons\png\96x96\mail.png"/>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7969422" y="1509594"/>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1066" name="Straight Connector 1065"/>
            <p:cNvCxnSpPr>
              <a:stCxn id="4" idx="0"/>
              <a:endCxn id="1054" idx="2"/>
            </p:cNvCxnSpPr>
            <p:nvPr/>
          </p:nvCxnSpPr>
          <p:spPr>
            <a:xfrm flipV="1">
              <a:off x="7389187" y="2258399"/>
              <a:ext cx="830435" cy="374219"/>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grpSp>
      <p:grpSp>
        <p:nvGrpSpPr>
          <p:cNvPr id="33" name="Group 1069"/>
          <p:cNvGrpSpPr/>
          <p:nvPr/>
        </p:nvGrpSpPr>
        <p:grpSpPr>
          <a:xfrm>
            <a:off x="3454860" y="3803515"/>
            <a:ext cx="3934327" cy="1583656"/>
            <a:chOff x="3454860" y="3803515"/>
            <a:chExt cx="3934327" cy="1583656"/>
          </a:xfrm>
        </p:grpSpPr>
        <p:grpSp>
          <p:nvGrpSpPr>
            <p:cNvPr id="34" name="Group 1049"/>
            <p:cNvGrpSpPr/>
            <p:nvPr/>
          </p:nvGrpSpPr>
          <p:grpSpPr>
            <a:xfrm>
              <a:off x="3454860" y="4055176"/>
              <a:ext cx="3250740" cy="1331995"/>
              <a:chOff x="3129987" y="4007048"/>
              <a:chExt cx="3250740" cy="1331995"/>
            </a:xfrm>
          </p:grpSpPr>
          <p:sp>
            <p:nvSpPr>
              <p:cNvPr id="1048" name="Rounded Rectangle 1047"/>
              <p:cNvSpPr/>
              <p:nvPr/>
            </p:nvSpPr>
            <p:spPr>
              <a:xfrm>
                <a:off x="3129987" y="4007048"/>
                <a:ext cx="3250740" cy="1331995"/>
              </a:xfrm>
              <a:prstGeom prst="roundRect">
                <a:avLst/>
              </a:prstGeom>
              <a:gradFill>
                <a:gsLst>
                  <a:gs pos="0">
                    <a:srgbClr val="92D05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mtClean="0"/>
              </a:p>
              <a:p>
                <a:pPr algn="ctr"/>
                <a:endParaRPr lang="de-AT" smtClean="0"/>
              </a:p>
              <a:p>
                <a:pPr algn="ctr"/>
                <a:r>
                  <a:rPr lang="de-AT" smtClean="0"/>
                  <a:t>Professionelle Entwicklungsprogramme</a:t>
                </a:r>
                <a:endParaRPr lang="de-AT"/>
              </a:p>
            </p:txBody>
          </p:sp>
          <p:pic>
            <p:nvPicPr>
              <p:cNvPr id="1049" name="Picture 8" descr="C:\Users\Egidijus\Desktop\Ikonos\polygon-icons\png\96x96\vector_object.png"/>
              <p:cNvPicPr>
                <a:picLocks noChangeAspect="1" noChangeArrowheads="1"/>
              </p:cNvPicPr>
              <p:nvPr/>
            </p:nvPicPr>
            <p:blipFill>
              <a:blip r:embed="rId6">
                <a:extLst>
                  <a:ext uri="{28A0092B-C50C-407E-A947-70E740481C1C}">
                    <a14:useLocalDpi xmlns="" xmlns:a14="http://schemas.microsoft.com/office/drawing/2010/main" val="0"/>
                  </a:ext>
                </a:extLst>
              </a:blip>
              <a:srcRect/>
              <a:stretch>
                <a:fillRect/>
              </a:stretch>
            </p:blipFill>
            <p:spPr bwMode="auto">
              <a:xfrm>
                <a:off x="4426104" y="4043144"/>
                <a:ext cx="541786"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1069" name="Straight Connector 1068"/>
            <p:cNvCxnSpPr>
              <a:stCxn id="1048" idx="0"/>
              <a:endCxn id="4" idx="2"/>
            </p:cNvCxnSpPr>
            <p:nvPr/>
          </p:nvCxnSpPr>
          <p:spPr>
            <a:xfrm flipV="1">
              <a:off x="5080230" y="3803515"/>
              <a:ext cx="2308957" cy="251661"/>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grpSp>
      <p:grpSp>
        <p:nvGrpSpPr>
          <p:cNvPr id="35" name="Group 1072"/>
          <p:cNvGrpSpPr/>
          <p:nvPr/>
        </p:nvGrpSpPr>
        <p:grpSpPr>
          <a:xfrm>
            <a:off x="5708318" y="3803515"/>
            <a:ext cx="2869788" cy="2585254"/>
            <a:chOff x="5920779" y="3803515"/>
            <a:chExt cx="2869788" cy="2585254"/>
          </a:xfrm>
        </p:grpSpPr>
        <p:grpSp>
          <p:nvGrpSpPr>
            <p:cNvPr id="36" name="Group 1060"/>
            <p:cNvGrpSpPr/>
            <p:nvPr/>
          </p:nvGrpSpPr>
          <p:grpSpPr>
            <a:xfrm>
              <a:off x="5920779" y="5474369"/>
              <a:ext cx="2869788" cy="914400"/>
              <a:chOff x="5920779" y="5474369"/>
              <a:chExt cx="2869788" cy="914400"/>
            </a:xfrm>
          </p:grpSpPr>
          <p:sp>
            <p:nvSpPr>
              <p:cNvPr id="1059" name="Rounded Rectangle 1058"/>
              <p:cNvSpPr/>
              <p:nvPr/>
            </p:nvSpPr>
            <p:spPr>
              <a:xfrm>
                <a:off x="5920779" y="5474369"/>
                <a:ext cx="2869788" cy="914400"/>
              </a:xfrm>
              <a:prstGeom prst="roundRect">
                <a:avLst/>
              </a:prstGeom>
              <a:gradFill>
                <a:gsLst>
                  <a:gs pos="0">
                    <a:srgbClr val="92D05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mtClean="0"/>
              </a:p>
              <a:p>
                <a:pPr algn="ctr"/>
                <a:endParaRPr lang="de-AT" smtClean="0"/>
              </a:p>
              <a:p>
                <a:pPr algn="ctr"/>
                <a:r>
                  <a:rPr lang="de-AT" smtClean="0"/>
                  <a:t>Blogeinträge, Onlineartikel</a:t>
                </a:r>
                <a:endParaRPr lang="de-AT"/>
              </a:p>
            </p:txBody>
          </p:sp>
          <p:pic>
            <p:nvPicPr>
              <p:cNvPr id="1060" name="Picture 11" descr="C:\Users\Egidijus\Desktop\Ikonos\polygon-icons\png\96x96\list.png"/>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7158244" y="5583154"/>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cxnSp>
          <p:nvCxnSpPr>
            <p:cNvPr id="1072" name="Straight Connector 1071"/>
            <p:cNvCxnSpPr/>
            <p:nvPr/>
          </p:nvCxnSpPr>
          <p:spPr>
            <a:xfrm>
              <a:off x="7653993" y="3803515"/>
              <a:ext cx="90365" cy="1670854"/>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grpSp>
      <p:grpSp>
        <p:nvGrpSpPr>
          <p:cNvPr id="37" name="Group 15"/>
          <p:cNvGrpSpPr/>
          <p:nvPr/>
        </p:nvGrpSpPr>
        <p:grpSpPr>
          <a:xfrm>
            <a:off x="6945783" y="3803515"/>
            <a:ext cx="2139696" cy="1573112"/>
            <a:chOff x="6945783" y="3803515"/>
            <a:chExt cx="2139696" cy="1573112"/>
          </a:xfrm>
        </p:grpSpPr>
        <p:grpSp>
          <p:nvGrpSpPr>
            <p:cNvPr id="38" name="Group 11"/>
            <p:cNvGrpSpPr/>
            <p:nvPr/>
          </p:nvGrpSpPr>
          <p:grpSpPr>
            <a:xfrm>
              <a:off x="6945783" y="3803515"/>
              <a:ext cx="2139696" cy="1573112"/>
              <a:chOff x="6945783" y="3803515"/>
              <a:chExt cx="2139696" cy="1573112"/>
            </a:xfrm>
          </p:grpSpPr>
          <p:sp>
            <p:nvSpPr>
              <p:cNvPr id="2" name="Rounded Rectangle 1"/>
              <p:cNvSpPr/>
              <p:nvPr/>
            </p:nvSpPr>
            <p:spPr>
              <a:xfrm>
                <a:off x="6945783" y="4065719"/>
                <a:ext cx="2139696" cy="1310908"/>
              </a:xfrm>
              <a:prstGeom prst="roundRect">
                <a:avLst/>
              </a:prstGeom>
              <a:gradFill>
                <a:gsLst>
                  <a:gs pos="0">
                    <a:srgbClr val="92D050"/>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de-AT" smtClean="0"/>
              </a:p>
              <a:p>
                <a:pPr algn="ctr"/>
                <a:endParaRPr lang="de-AT" smtClean="0"/>
              </a:p>
              <a:p>
                <a:pPr algn="ctr"/>
                <a:r>
                  <a:rPr lang="de-AT" smtClean="0">
                    <a:solidFill>
                      <a:schemeClr val="bg1"/>
                    </a:solidFill>
                  </a:rPr>
                  <a:t>Zufälliges oder informelles Lernen</a:t>
                </a:r>
                <a:endParaRPr lang="de-AT">
                  <a:solidFill>
                    <a:schemeClr val="bg1"/>
                  </a:solidFill>
                </a:endParaRPr>
              </a:p>
            </p:txBody>
          </p:sp>
          <p:cxnSp>
            <p:nvCxnSpPr>
              <p:cNvPr id="8" name="Straight Connector 7"/>
              <p:cNvCxnSpPr>
                <a:stCxn id="4" idx="2"/>
                <a:endCxn id="2" idx="0"/>
              </p:cNvCxnSpPr>
              <p:nvPr/>
            </p:nvCxnSpPr>
            <p:spPr>
              <a:xfrm>
                <a:off x="7389187" y="3803515"/>
                <a:ext cx="626444" cy="262204"/>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grpSp>
        <p:pic>
          <p:nvPicPr>
            <p:cNvPr id="14" name="Picture 2" descr="C:\Users\Egidijus\Desktop\Ikonos\polygon-icons\png\96x96\megaphone.png"/>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8077706" y="4127371"/>
              <a:ext cx="500400" cy="500400"/>
            </a:xfrm>
            <a:prstGeom prst="rect">
              <a:avLst/>
            </a:prstGeom>
            <a:noFill/>
            <a:extLst>
              <a:ext uri="{909E8E84-426E-40DD-AFC4-6F175D3DCCD1}">
                <a14:hiddenFill xmlns="" xmlns:a14="http://schemas.microsoft.com/office/drawing/2010/main">
                  <a:solidFill>
                    <a:srgbClr val="FFFFFF"/>
                  </a:solidFill>
                </a14:hiddenFill>
              </a:ext>
            </a:extLst>
          </p:spPr>
        </p:pic>
      </p:grpSp>
      <p:sp>
        <p:nvSpPr>
          <p:cNvPr id="21" name="Rectangle 20"/>
          <p:cNvSpPr/>
          <p:nvPr/>
        </p:nvSpPr>
        <p:spPr>
          <a:xfrm>
            <a:off x="266207" y="949847"/>
            <a:ext cx="3016709" cy="5707335"/>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de-AT" sz="1400" dirty="0" smtClean="0">
                <a:solidFill>
                  <a:schemeClr val="tx1"/>
                </a:solidFill>
              </a:rPr>
              <a:t>Es gibt </a:t>
            </a:r>
            <a:r>
              <a:rPr lang="de-AT" sz="1400" i="1" dirty="0" smtClean="0">
                <a:solidFill>
                  <a:srgbClr val="C00000"/>
                </a:solidFill>
              </a:rPr>
              <a:t>fünf einfache, informelle Wege</a:t>
            </a:r>
            <a:r>
              <a:rPr lang="de-AT" sz="1400" dirty="0" smtClean="0">
                <a:solidFill>
                  <a:schemeClr val="tx1"/>
                </a:solidFill>
              </a:rPr>
              <a:t>, anhand derer Personen in Organisationen im Zusammenhang mit Technologien lernen: E-Mail; persönliche Gespräche; Lesen von  Blogeinträgen und Onlineartikel; das </a:t>
            </a:r>
            <a:r>
              <a:rPr lang="de-AT" sz="1400" dirty="0" err="1" smtClean="0">
                <a:solidFill>
                  <a:schemeClr val="tx1"/>
                </a:solidFill>
              </a:rPr>
              <a:t>Social</a:t>
            </a:r>
            <a:r>
              <a:rPr lang="de-AT" sz="1400" dirty="0" smtClean="0">
                <a:solidFill>
                  <a:schemeClr val="tx1"/>
                </a:solidFill>
              </a:rPr>
              <a:t> Web mit Hilfe von Suchmaschinen zu durchsuchen (Problemlösung); sich mit anderen in öffentlichen sozialen Netzwerken oder in privaten Gruppen und Gemeinschaften zu vernetzen. Das alles sind relativ günstige Methoden, die zum Lernen am Arbeitsplatz eingesetzt werden. </a:t>
            </a:r>
          </a:p>
          <a:p>
            <a:r>
              <a:rPr lang="de-AT" sz="1400" dirty="0" smtClean="0">
                <a:solidFill>
                  <a:schemeClr val="tx1"/>
                </a:solidFill>
              </a:rPr>
              <a:t>Durch die Art und Weise wie Lernen durch moderne Technologien unterstützt wird, besonders sehen und hören, können Instrumente und Geräte, die wir benutzen, nicht nur als Werkzeuge und Gegenstände des Bewusstseins gesehen werden.  Technologien fungieren als Erweiterung von uns selbst.</a:t>
            </a:r>
          </a:p>
        </p:txBody>
      </p:sp>
    </p:spTree>
    <p:extLst>
      <p:ext uri="{BB962C8B-B14F-4D97-AF65-F5344CB8AC3E}">
        <p14:creationId xmlns="" xmlns:p14="http://schemas.microsoft.com/office/powerpoint/2010/main" val="412125461"/>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Work based learning"/>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641</Words>
  <Application>Microsoft Office PowerPoint</Application>
  <PresentationFormat>Bildschirmpräsentation (4:3)</PresentationFormat>
  <Paragraphs>182</Paragraphs>
  <Slides>12</Slides>
  <Notes>12</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Office Theme</vt:lpstr>
      <vt:lpstr>Lernen am Arbeitsplatz im Kontext von Diversität </vt:lpstr>
      <vt:lpstr>Folie 2</vt:lpstr>
      <vt:lpstr>Folie 3</vt:lpstr>
      <vt:lpstr>Folie 4</vt:lpstr>
      <vt:lpstr>Folie 5</vt:lpstr>
      <vt:lpstr>Folie 6</vt:lpstr>
      <vt:lpstr>Folie 7</vt:lpstr>
      <vt:lpstr>Folie 8</vt:lpstr>
      <vt:lpstr>Folie 9</vt:lpstr>
      <vt:lpstr>Folie 10</vt:lpstr>
      <vt:lpstr>Folie 11</vt:lpstr>
      <vt:lpstr>Folie 12</vt:lpstr>
    </vt:vector>
  </TitlesOfParts>
  <Company>Vytauto Didžiojo universitetas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based learning</dc:title>
  <dc:creator>Danutė Pranckutė</dc:creator>
  <cp:lastModifiedBy>Veronika Rechberger</cp:lastModifiedBy>
  <cp:revision>78</cp:revision>
  <dcterms:created xsi:type="dcterms:W3CDTF">2015-01-05T11:41:52Z</dcterms:created>
  <dcterms:modified xsi:type="dcterms:W3CDTF">2016-05-12T06:57:39Z</dcterms:modified>
</cp:coreProperties>
</file>