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59" r:id="rId4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9B"/>
    <a:srgbClr val="454851"/>
    <a:srgbClr val="3C3E48"/>
    <a:srgbClr val="3F404A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49" autoAdjust="0"/>
  </p:normalViewPr>
  <p:slideViewPr>
    <p:cSldViewPr snapToGrid="0" snapToObjects="1">
      <p:cViewPr varScale="1">
        <p:scale>
          <a:sx n="83" d="100"/>
          <a:sy n="83" d="100"/>
        </p:scale>
        <p:origin x="84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tags" Target="tags/tag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6BF3C-C592-1A47-9228-7DAC5B174F6F}" type="datetimeFigureOut">
              <a:rPr lang="en-US" smtClean="0"/>
              <a:t>6/10/16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36BA4-5F08-484A-BE8C-7FEF39E9C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09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AB905-43A4-4934-8893-D4A8E7A6C4DF}" type="datetimeFigureOut">
              <a:rPr lang="en-US" smtClean="0"/>
              <a:t>6/10/16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374ED-8D0A-405E-8032-D833CE83A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3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374ED-8D0A-405E-8032-D833CE83A3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26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374ED-8D0A-405E-8032-D833CE83A3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68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374ED-8D0A-405E-8032-D833CE83A3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42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8" y="1201972"/>
            <a:ext cx="6630402" cy="2373099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9" y="3692461"/>
            <a:ext cx="6630401" cy="21023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>
              <a:latin typeface="Adobe Caslon Pro"/>
              <a:cs typeface="Adobe Caslon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79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603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10072" cy="5851525"/>
          </a:xfrm>
        </p:spPr>
        <p:txBody>
          <a:bodyPr vert="eaVert"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998" y="274638"/>
            <a:ext cx="5335001" cy="5851525"/>
          </a:xfrm>
        </p:spPr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  <a:endParaRPr lang="en-US" dirty="0" smtClean="0">
              <a:latin typeface="+mn-lt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531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43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017" y="4406900"/>
            <a:ext cx="66385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017" y="2906713"/>
            <a:ext cx="66385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18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998" y="1600200"/>
            <a:ext cx="33538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1643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982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6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998" y="722862"/>
            <a:ext cx="6670559" cy="1143000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199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080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175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933" y="4800600"/>
            <a:ext cx="662862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3933" y="207245"/>
            <a:ext cx="662862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3933" y="5367338"/>
            <a:ext cx="662862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08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4" Type="http://schemas.openxmlformats.org/officeDocument/2006/relationships/image" Target="../media/image2.gif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ot_bgr_kr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6856"/>
            <a:ext cx="9144000" cy="2121144"/>
          </a:xfrm>
          <a:prstGeom prst="rect">
            <a:avLst/>
          </a:prstGeom>
        </p:spPr>
      </p:pic>
      <p:pic>
        <p:nvPicPr>
          <p:cNvPr id="7" name="Picture 6" descr="back_full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613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998" y="274638"/>
            <a:ext cx="66705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999" y="1600201"/>
            <a:ext cx="6670558" cy="4354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B97CC-CD2A-7046-B1C6-48812DBF7666}" type="datetimeFigureOut">
              <a:rPr lang="en-US" smtClean="0"/>
              <a:t>6/10/16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>
              <a:latin typeface="Adobe Caslon Pro"/>
              <a:cs typeface="Adobe Caslon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124200" y="6500625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400" b="0" dirty="0" smtClean="0">
              <a:ln>
                <a:solidFill>
                  <a:srgbClr val="3C3E48"/>
                </a:solidFill>
              </a:ln>
              <a:solidFill>
                <a:srgbClr val="454851"/>
              </a:solidFill>
              <a:latin typeface="Adobe Caslon Pro"/>
              <a:cs typeface="Adobe Caslon Pro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166636" y="6452587"/>
            <a:ext cx="80021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err="1" smtClean="0">
                <a:solidFill>
                  <a:srgbClr val="3F404A"/>
                </a:solidFill>
                <a:latin typeface="Adobe Caslon Pro"/>
                <a:cs typeface="Adobe Caslon Pro"/>
              </a:rPr>
              <a:t>openprof.eu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498061" y="6459865"/>
            <a:ext cx="24777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Project No. 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pic>
        <p:nvPicPr>
          <p:cNvPr id="14" name="Picture 13" descr="erasmusplus_log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122" y="184478"/>
            <a:ext cx="2245734" cy="494342"/>
          </a:xfrm>
          <a:prstGeom prst="rect">
            <a:avLst/>
          </a:prstGeom>
        </p:spPr>
      </p:pic>
      <p:pic>
        <p:nvPicPr>
          <p:cNvPr id="15" name="Picture 14" descr="oficialus_logo_296x200_0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434138" cy="96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49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dobe Caslon Pro"/>
          <a:ea typeface="+mj-ea"/>
          <a:cs typeface="Adobe Caslo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dobe Caslon Pro"/>
          <a:ea typeface="+mn-ea"/>
          <a:cs typeface="Adobe Caslon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dobe Caslon Pro"/>
          <a:ea typeface="+mn-ea"/>
          <a:cs typeface="Adobe Caslon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dobe Caslon Pro"/>
          <a:ea typeface="+mn-ea"/>
          <a:cs typeface="Adobe Caslon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deed.hu" TargetMode="Externa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8" y="1427782"/>
            <a:ext cx="6630402" cy="28743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OER</a:t>
            </a:r>
            <a:br>
              <a:rPr lang="en-US" dirty="0" smtClean="0"/>
            </a:br>
            <a:r>
              <a:rPr lang="en-US" dirty="0" err="1" smtClean="0"/>
              <a:t>Tevékenység</a:t>
            </a:r>
            <a:r>
              <a:rPr lang="en-US" dirty="0" smtClean="0"/>
              <a:t> </a:t>
            </a:r>
            <a:r>
              <a:rPr lang="en-US" dirty="0" err="1"/>
              <a:t>alapú</a:t>
            </a:r>
            <a:r>
              <a:rPr lang="en-US" dirty="0"/>
              <a:t> </a:t>
            </a:r>
            <a:r>
              <a:rPr lang="en-US" dirty="0" err="1" smtClean="0"/>
              <a:t>tanulás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en-US" dirty="0" smtClean="0"/>
              <a:t> </a:t>
            </a:r>
            <a:r>
              <a:rPr lang="en-US" sz="2700" dirty="0" smtClean="0"/>
              <a:t>Margarita </a:t>
            </a:r>
            <a:r>
              <a:rPr lang="en-US" sz="2700" dirty="0" err="1" smtClean="0"/>
              <a:t>Teresevičienė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>
                <a:hlinkClick r:id="rId3"/>
              </a:rPr>
              <a:t>Creative </a:t>
            </a:r>
            <a:r>
              <a:rPr lang="en-US" sz="2700" dirty="0">
                <a:hlinkClick r:id="rId3"/>
              </a:rPr>
              <a:t>Commons </a:t>
            </a:r>
            <a:r>
              <a:rPr lang="en-US" sz="2700" dirty="0">
                <a:hlinkClick r:id="rId3"/>
              </a:rPr>
              <a:t>Nevezd meg! - Ne add el! - Így add tovább! 4.0 </a:t>
            </a:r>
            <a:r>
              <a:rPr lang="en-US" sz="2700" dirty="0" smtClean="0">
                <a:hlinkClick r:id="rId3"/>
              </a:rPr>
              <a:t>Nemzetközi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err="1" smtClean="0"/>
              <a:t>licenc</a:t>
            </a:r>
            <a:r>
              <a:rPr lang="en-US" sz="2700" dirty="0" smtClean="0"/>
              <a:t> </a:t>
            </a:r>
            <a:r>
              <a:rPr lang="en-US" sz="2700" dirty="0" err="1" smtClean="0"/>
              <a:t>alapú</a:t>
            </a:r>
            <a:r>
              <a:rPr lang="en-US" sz="2700" dirty="0"/>
              <a:t> </a:t>
            </a:r>
            <a:r>
              <a:rPr lang="en-US" sz="2700" dirty="0" err="1"/>
              <a:t>eredeti</a:t>
            </a:r>
            <a:r>
              <a:rPr lang="en-US" sz="2700" dirty="0"/>
              <a:t> </a:t>
            </a:r>
            <a:r>
              <a:rPr lang="en-US" sz="2700" dirty="0" err="1"/>
              <a:t>munkája</a:t>
            </a:r>
            <a:r>
              <a:rPr lang="en-US" sz="2700" dirty="0"/>
              <a:t> </a:t>
            </a:r>
            <a:r>
              <a:rPr lang="en-US" sz="2700" dirty="0" err="1"/>
              <a:t>alapján</a:t>
            </a:r>
            <a:r>
              <a:rPr lang="en-US" sz="2700" dirty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9" y="5252108"/>
            <a:ext cx="6630401" cy="868173"/>
          </a:xfrm>
        </p:spPr>
        <p:txBody>
          <a:bodyPr>
            <a:noAutofit/>
          </a:bodyPr>
          <a:lstStyle/>
          <a:p>
            <a:r>
              <a:rPr lang="en-US" sz="2800" dirty="0" smtClean="0"/>
              <a:t>European Distance and E-Learning Network</a:t>
            </a:r>
            <a:endParaRPr lang="en-US" sz="28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531171" y="189922"/>
            <a:ext cx="5234469" cy="759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Open Professional Collaboration </a:t>
            </a:r>
          </a:p>
          <a:p>
            <a:r>
              <a:rPr lang="en-US" sz="2400" dirty="0" smtClean="0"/>
              <a:t>for Innovation 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643" y="4529298"/>
            <a:ext cx="1407111" cy="49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61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0" name="Group 1039"/>
          <p:cNvGrpSpPr/>
          <p:nvPr/>
        </p:nvGrpSpPr>
        <p:grpSpPr>
          <a:xfrm>
            <a:off x="300790" y="1254587"/>
            <a:ext cx="3092114" cy="5380142"/>
            <a:chOff x="300790" y="1254587"/>
            <a:chExt cx="3092114" cy="5380142"/>
          </a:xfrm>
        </p:grpSpPr>
        <p:grpSp>
          <p:nvGrpSpPr>
            <p:cNvPr id="1024" name="Group 1023"/>
            <p:cNvGrpSpPr/>
            <p:nvPr/>
          </p:nvGrpSpPr>
          <p:grpSpPr>
            <a:xfrm>
              <a:off x="300790" y="1254587"/>
              <a:ext cx="3092114" cy="1996449"/>
              <a:chOff x="300790" y="1254587"/>
              <a:chExt cx="3092114" cy="1996449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300790" y="1254587"/>
                <a:ext cx="2827422" cy="914400"/>
                <a:chOff x="300789" y="4114800"/>
                <a:chExt cx="2827422" cy="914400"/>
              </a:xfrm>
            </p:grpSpPr>
            <p:sp>
              <p:nvSpPr>
                <p:cNvPr id="28" name="Rounded Rectangle 27"/>
                <p:cNvSpPr/>
                <p:nvPr/>
              </p:nvSpPr>
              <p:spPr>
                <a:xfrm>
                  <a:off x="300789" y="4114800"/>
                  <a:ext cx="2827422" cy="914400"/>
                </a:xfrm>
                <a:prstGeom prst="round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 dirty="0" smtClean="0"/>
                </a:p>
                <a:p>
                  <a:pPr algn="ctr"/>
                  <a:endParaRPr lang="lt-LT" dirty="0"/>
                </a:p>
                <a:p>
                  <a:pPr algn="ctr"/>
                  <a:r>
                    <a:rPr lang="lt-LT" dirty="0" err="1" smtClean="0"/>
                    <a:t>Információ</a:t>
                  </a:r>
                  <a:r>
                    <a:rPr lang="lt-LT" dirty="0" err="1" smtClean="0"/>
                    <a:t>-f</a:t>
                  </a:r>
                  <a:r>
                    <a:rPr lang="lt-LT" dirty="0" err="1" smtClean="0"/>
                    <a:t>eldolgozás</a:t>
                  </a:r>
                  <a:endParaRPr lang="en-US" dirty="0"/>
                </a:p>
              </p:txBody>
            </p:sp>
            <p:pic>
              <p:nvPicPr>
                <p:cNvPr id="1031" name="Picture 7" descr="C:\Users\Egidijus\Desktop\Ikonos\polygon-icons\png\96x96\directions.pn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52078" y="4179428"/>
                  <a:ext cx="500400" cy="5004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cxnSp>
            <p:nvCxnSpPr>
              <p:cNvPr id="31" name="Straight Connector 30"/>
              <p:cNvCxnSpPr/>
              <p:nvPr/>
            </p:nvCxnSpPr>
            <p:spPr>
              <a:xfrm>
                <a:off x="2271409" y="2168987"/>
                <a:ext cx="1121495" cy="108204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3" name="Group 1032"/>
            <p:cNvGrpSpPr/>
            <p:nvPr/>
          </p:nvGrpSpPr>
          <p:grpSpPr>
            <a:xfrm>
              <a:off x="300790" y="2632618"/>
              <a:ext cx="3092114" cy="986589"/>
              <a:chOff x="300790" y="2632618"/>
              <a:chExt cx="3092114" cy="986589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00790" y="2632618"/>
                <a:ext cx="1802177" cy="986589"/>
                <a:chOff x="300790" y="1588169"/>
                <a:chExt cx="1802177" cy="986589"/>
              </a:xfrm>
            </p:grpSpPr>
            <p:sp>
              <p:nvSpPr>
                <p:cNvPr id="11" name="Rounded Rectangle 10"/>
                <p:cNvSpPr/>
                <p:nvPr/>
              </p:nvSpPr>
              <p:spPr>
                <a:xfrm>
                  <a:off x="300790" y="1588169"/>
                  <a:ext cx="1802177" cy="986589"/>
                </a:xfrm>
                <a:prstGeom prst="round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 dirty="0" smtClean="0"/>
                </a:p>
                <a:p>
                  <a:pPr algn="ctr"/>
                  <a:endParaRPr lang="lt-LT" dirty="0"/>
                </a:p>
                <a:p>
                  <a:pPr algn="ctr"/>
                  <a:r>
                    <a:rPr lang="lt-LT" dirty="0" err="1" smtClean="0"/>
                    <a:t>Kommunikáció</a:t>
                  </a:r>
                  <a:endParaRPr lang="en-US" dirty="0"/>
                </a:p>
              </p:txBody>
            </p:sp>
            <p:pic>
              <p:nvPicPr>
                <p:cNvPr id="1028" name="Picture 4" descr="C:\Users\Egidijus\Desktop\Ikonos\polygon-icons\png\96x96\comments.png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51678" y="1706187"/>
                  <a:ext cx="500400" cy="5004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cxnSp>
            <p:nvCxnSpPr>
              <p:cNvPr id="1032" name="Straight Connector 1031"/>
              <p:cNvCxnSpPr>
                <a:stCxn id="11" idx="3"/>
              </p:cNvCxnSpPr>
              <p:nvPr/>
            </p:nvCxnSpPr>
            <p:spPr>
              <a:xfrm>
                <a:off x="2102967" y="3125913"/>
                <a:ext cx="1289937" cy="1574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6" name="Group 1035"/>
            <p:cNvGrpSpPr/>
            <p:nvPr/>
          </p:nvGrpSpPr>
          <p:grpSpPr>
            <a:xfrm>
              <a:off x="300791" y="3382921"/>
              <a:ext cx="3092113" cy="3251808"/>
              <a:chOff x="300791" y="3382921"/>
              <a:chExt cx="3092113" cy="3251808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300791" y="5474369"/>
                <a:ext cx="2921600" cy="1160360"/>
                <a:chOff x="300791" y="5474369"/>
                <a:chExt cx="2921600" cy="1160360"/>
              </a:xfrm>
            </p:grpSpPr>
            <p:sp>
              <p:nvSpPr>
                <p:cNvPr id="19" name="Rounded Rectangle 18"/>
                <p:cNvSpPr/>
                <p:nvPr/>
              </p:nvSpPr>
              <p:spPr>
                <a:xfrm>
                  <a:off x="300791" y="5474369"/>
                  <a:ext cx="2921600" cy="1160360"/>
                </a:xfrm>
                <a:prstGeom prst="round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 dirty="0" smtClean="0"/>
                </a:p>
                <a:p>
                  <a:pPr algn="ctr"/>
                  <a:endParaRPr lang="lt-LT" dirty="0"/>
                </a:p>
                <a:p>
                  <a:pPr algn="ctr"/>
                  <a:r>
                    <a:rPr lang="lt-LT" dirty="0" err="1" smtClean="0"/>
                    <a:t>Interperszonális</a:t>
                  </a:r>
                  <a:r>
                    <a:rPr lang="lt-LT" dirty="0" smtClean="0"/>
                    <a:t> </a:t>
                  </a:r>
                  <a:r>
                    <a:rPr lang="lt-LT" dirty="0" err="1" smtClean="0"/>
                    <a:t>Készségek</a:t>
                  </a:r>
                  <a:r>
                    <a:rPr lang="lt-LT" dirty="0" smtClean="0"/>
                    <a:t> </a:t>
                  </a:r>
                  <a:r>
                    <a:rPr lang="lt-LT" dirty="0" err="1" smtClean="0"/>
                    <a:t>és</a:t>
                  </a:r>
                  <a:r>
                    <a:rPr lang="lt-LT" dirty="0" smtClean="0"/>
                    <a:t> </a:t>
                  </a:r>
                  <a:r>
                    <a:rPr lang="lt-LT" dirty="0" err="1" smtClean="0"/>
                    <a:t>Csapatmunka</a:t>
                  </a:r>
                  <a:endParaRPr lang="en-US" dirty="0"/>
                </a:p>
              </p:txBody>
            </p:sp>
            <p:pic>
              <p:nvPicPr>
                <p:cNvPr id="1029" name="Picture 5" descr="C:\Users\Egidijus\Desktop\Ikonos\polygon-icons\png\96x96\Network.png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52079" y="5568025"/>
                  <a:ext cx="500400" cy="5004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cxnSp>
            <p:nvCxnSpPr>
              <p:cNvPr id="1035" name="Straight Connector 1034"/>
              <p:cNvCxnSpPr>
                <a:stCxn id="6" idx="1"/>
              </p:cNvCxnSpPr>
              <p:nvPr/>
            </p:nvCxnSpPr>
            <p:spPr>
              <a:xfrm flipH="1">
                <a:off x="2867069" y="3382921"/>
                <a:ext cx="525835" cy="207941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9" name="Group 1038"/>
            <p:cNvGrpSpPr/>
            <p:nvPr/>
          </p:nvGrpSpPr>
          <p:grpSpPr>
            <a:xfrm>
              <a:off x="300790" y="3382921"/>
              <a:ext cx="3092114" cy="1674852"/>
              <a:chOff x="300790" y="3382921"/>
              <a:chExt cx="3092114" cy="167485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300790" y="4143373"/>
                <a:ext cx="2447145" cy="914400"/>
                <a:chOff x="300789" y="2894552"/>
                <a:chExt cx="2447145" cy="914400"/>
              </a:xfrm>
            </p:grpSpPr>
            <p:sp>
              <p:nvSpPr>
                <p:cNvPr id="26" name="Rounded Rectangle 25"/>
                <p:cNvSpPr/>
                <p:nvPr/>
              </p:nvSpPr>
              <p:spPr>
                <a:xfrm>
                  <a:off x="300789" y="2894552"/>
                  <a:ext cx="2447145" cy="914400"/>
                </a:xfrm>
                <a:prstGeom prst="round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 dirty="0" smtClean="0"/>
                </a:p>
                <a:p>
                  <a:pPr algn="ctr"/>
                  <a:endParaRPr lang="lt-LT" dirty="0"/>
                </a:p>
                <a:p>
                  <a:pPr algn="ctr"/>
                  <a:r>
                    <a:rPr lang="lt-LT" dirty="0" err="1" smtClean="0"/>
                    <a:t>Probléma</a:t>
                  </a:r>
                  <a:r>
                    <a:rPr lang="lt-LT" dirty="0" err="1"/>
                    <a:t>-</a:t>
                  </a:r>
                  <a:r>
                    <a:rPr lang="lt-LT" dirty="0" err="1" smtClean="0"/>
                    <a:t>megoldás</a:t>
                  </a:r>
                  <a:endParaRPr lang="en-US" dirty="0"/>
                </a:p>
              </p:txBody>
            </p:sp>
            <p:pic>
              <p:nvPicPr>
                <p:cNvPr id="1030" name="Picture 6" descr="C:\Users\Egidijus\Desktop\Ikonos\polygon-icons\png\96x96\puzzle.png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74161" y="2986391"/>
                  <a:ext cx="500400" cy="5004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cxnSp>
            <p:nvCxnSpPr>
              <p:cNvPr id="1038" name="Straight Connector 1037"/>
              <p:cNvCxnSpPr>
                <a:stCxn id="6" idx="1"/>
              </p:cNvCxnSpPr>
              <p:nvPr/>
            </p:nvCxnSpPr>
            <p:spPr>
              <a:xfrm flipH="1">
                <a:off x="2747935" y="3382921"/>
                <a:ext cx="644969" cy="103970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64" name="Group 1063"/>
          <p:cNvGrpSpPr/>
          <p:nvPr/>
        </p:nvGrpSpPr>
        <p:grpSpPr>
          <a:xfrm>
            <a:off x="3734910" y="1288218"/>
            <a:ext cx="3654277" cy="1344400"/>
            <a:chOff x="3734910" y="1288218"/>
            <a:chExt cx="3654277" cy="1344400"/>
          </a:xfrm>
        </p:grpSpPr>
        <p:grpSp>
          <p:nvGrpSpPr>
            <p:cNvPr id="1053" name="Group 1052"/>
            <p:cNvGrpSpPr/>
            <p:nvPr/>
          </p:nvGrpSpPr>
          <p:grpSpPr>
            <a:xfrm>
              <a:off x="3734910" y="1288218"/>
              <a:ext cx="3401593" cy="1073845"/>
              <a:chOff x="3734910" y="1288218"/>
              <a:chExt cx="3401593" cy="1073845"/>
            </a:xfrm>
          </p:grpSpPr>
          <p:sp>
            <p:nvSpPr>
              <p:cNvPr id="1051" name="Rounded Rectangle 1050"/>
              <p:cNvSpPr/>
              <p:nvPr/>
            </p:nvSpPr>
            <p:spPr>
              <a:xfrm>
                <a:off x="3734910" y="1288218"/>
                <a:ext cx="3401593" cy="1073845"/>
              </a:xfrm>
              <a:prstGeom prst="roundRect">
                <a:avLst/>
              </a:prstGeom>
              <a:gradFill>
                <a:gsLst>
                  <a:gs pos="0">
                    <a:srgbClr val="92D050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 dirty="0" smtClean="0"/>
              </a:p>
              <a:p>
                <a:pPr algn="ctr"/>
                <a:endParaRPr lang="lt-LT" dirty="0"/>
              </a:p>
              <a:p>
                <a:pPr algn="ctr"/>
                <a:r>
                  <a:rPr lang="lt-LT" dirty="0" err="1" smtClean="0"/>
                  <a:t>Keresés</a:t>
                </a:r>
                <a:r>
                  <a:rPr lang="lt-LT" dirty="0" smtClean="0"/>
                  <a:t> a </a:t>
                </a:r>
                <a:r>
                  <a:rPr lang="lt-LT" dirty="0" err="1" smtClean="0"/>
                  <a:t>Szociális</a:t>
                </a:r>
                <a:r>
                  <a:rPr lang="lt-LT" dirty="0" smtClean="0"/>
                  <a:t> </a:t>
                </a:r>
                <a:r>
                  <a:rPr lang="lt-LT" dirty="0" err="1" smtClean="0"/>
                  <a:t>Hálón</a:t>
                </a:r>
                <a:endParaRPr lang="en-US" dirty="0"/>
              </a:p>
            </p:txBody>
          </p:sp>
          <p:pic>
            <p:nvPicPr>
              <p:cNvPr id="1052" name="Picture 9" descr="C:\Users\Egidijus\Desktop\Ikonos\polygon-icons\png\96x96\search.png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7918" y="1378008"/>
                <a:ext cx="500400" cy="5004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1063" name="Straight Connector 1062"/>
            <p:cNvCxnSpPr>
              <a:stCxn id="1051" idx="2"/>
              <a:endCxn id="4" idx="0"/>
            </p:cNvCxnSpPr>
            <p:nvPr/>
          </p:nvCxnSpPr>
          <p:spPr>
            <a:xfrm>
              <a:off x="5435707" y="2362063"/>
              <a:ext cx="1953480" cy="270555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3392904" y="2811421"/>
            <a:ext cx="2446007" cy="1142999"/>
            <a:chOff x="3392904" y="2823453"/>
            <a:chExt cx="2446007" cy="1142999"/>
          </a:xfrm>
        </p:grpSpPr>
        <p:grpSp>
          <p:nvGrpSpPr>
            <p:cNvPr id="7" name="Group 6"/>
            <p:cNvGrpSpPr/>
            <p:nvPr/>
          </p:nvGrpSpPr>
          <p:grpSpPr>
            <a:xfrm>
              <a:off x="3392904" y="2823453"/>
              <a:ext cx="1684421" cy="1142999"/>
              <a:chOff x="6328611" y="962526"/>
              <a:chExt cx="1684421" cy="1142999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6328611" y="962526"/>
                <a:ext cx="1684421" cy="1142999"/>
              </a:xfrm>
              <a:prstGeom prst="roundRect">
                <a:avLst/>
              </a:prstGeom>
              <a:gradFill>
                <a:gsLst>
                  <a:gs pos="7000">
                    <a:schemeClr val="accent1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 dirty="0" smtClean="0"/>
              </a:p>
              <a:p>
                <a:pPr algn="ctr"/>
                <a:endParaRPr lang="lt-LT" dirty="0"/>
              </a:p>
              <a:p>
                <a:pPr algn="ctr"/>
                <a:r>
                  <a:rPr lang="lt-LT" dirty="0" err="1" smtClean="0"/>
                  <a:t>Általános</a:t>
                </a:r>
                <a:r>
                  <a:rPr lang="lt-LT" dirty="0" smtClean="0"/>
                  <a:t> </a:t>
                </a:r>
                <a:r>
                  <a:rPr lang="lt-LT" dirty="0" err="1" smtClean="0"/>
                  <a:t>Kompetenciák</a:t>
                </a:r>
                <a:endParaRPr lang="en-US" dirty="0"/>
              </a:p>
            </p:txBody>
          </p:sp>
          <p:pic>
            <p:nvPicPr>
              <p:cNvPr id="1027" name="Picture 3" descr="C:\Users\Egidijus\Desktop\Ikonos\polygon-icons\png\96x96\cogwheel.pn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20621" y="1033625"/>
                <a:ext cx="500400" cy="5004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9" name="Straight Connector 8"/>
            <p:cNvCxnSpPr>
              <a:stCxn id="4" idx="1"/>
            </p:cNvCxnSpPr>
            <p:nvPr/>
          </p:nvCxnSpPr>
          <p:spPr>
            <a:xfrm flipH="1">
              <a:off x="5077327" y="3218067"/>
              <a:ext cx="761584" cy="1768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0" name="Group 1069"/>
          <p:cNvGrpSpPr/>
          <p:nvPr/>
        </p:nvGrpSpPr>
        <p:grpSpPr>
          <a:xfrm>
            <a:off x="3734911" y="3803515"/>
            <a:ext cx="3401592" cy="1414964"/>
            <a:chOff x="3454860" y="3695183"/>
            <a:chExt cx="3404179" cy="1414964"/>
          </a:xfrm>
        </p:grpSpPr>
        <p:grpSp>
          <p:nvGrpSpPr>
            <p:cNvPr id="1050" name="Group 1049"/>
            <p:cNvGrpSpPr/>
            <p:nvPr/>
          </p:nvGrpSpPr>
          <p:grpSpPr>
            <a:xfrm>
              <a:off x="3454860" y="4055177"/>
              <a:ext cx="3404179" cy="1054970"/>
              <a:chOff x="3129987" y="4007049"/>
              <a:chExt cx="3404179" cy="1054970"/>
            </a:xfrm>
          </p:grpSpPr>
          <p:sp>
            <p:nvSpPr>
              <p:cNvPr id="1048" name="Rounded Rectangle 1047"/>
              <p:cNvSpPr/>
              <p:nvPr/>
            </p:nvSpPr>
            <p:spPr>
              <a:xfrm>
                <a:off x="3129987" y="4007049"/>
                <a:ext cx="3404179" cy="1054970"/>
              </a:xfrm>
              <a:prstGeom prst="roundRect">
                <a:avLst/>
              </a:prstGeom>
              <a:gradFill>
                <a:gsLst>
                  <a:gs pos="0">
                    <a:srgbClr val="92D050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 dirty="0" smtClean="0"/>
              </a:p>
              <a:p>
                <a:pPr algn="ctr"/>
                <a:endParaRPr lang="lt-LT" dirty="0"/>
              </a:p>
              <a:p>
                <a:pPr algn="ctr"/>
                <a:r>
                  <a:rPr lang="lt-LT" dirty="0" err="1" smtClean="0"/>
                  <a:t>Szakmai</a:t>
                </a:r>
                <a:r>
                  <a:rPr lang="lt-LT" dirty="0" smtClean="0"/>
                  <a:t> </a:t>
                </a:r>
                <a:r>
                  <a:rPr lang="lt-LT" dirty="0" err="1" smtClean="0"/>
                  <a:t>fejlesztési</a:t>
                </a:r>
                <a:r>
                  <a:rPr lang="lt-LT" dirty="0" smtClean="0"/>
                  <a:t> </a:t>
                </a:r>
                <a:r>
                  <a:rPr lang="lt-LT" dirty="0" err="1" smtClean="0"/>
                  <a:t>programok</a:t>
                </a:r>
                <a:endParaRPr lang="en-US" dirty="0"/>
              </a:p>
            </p:txBody>
          </p:sp>
          <p:pic>
            <p:nvPicPr>
              <p:cNvPr id="1049" name="Picture 8" descr="C:\Users\Egidijus\Desktop\Ikonos\polygon-icons\png\96x96\vector_object.png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26104" y="4105136"/>
                <a:ext cx="541786" cy="5004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1069" name="Straight Connector 1068"/>
            <p:cNvCxnSpPr/>
            <p:nvPr/>
          </p:nvCxnSpPr>
          <p:spPr>
            <a:xfrm flipV="1">
              <a:off x="4878756" y="3695183"/>
              <a:ext cx="1980283" cy="359994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ounded Rectangle 3"/>
          <p:cNvSpPr/>
          <p:nvPr/>
        </p:nvSpPr>
        <p:spPr>
          <a:xfrm>
            <a:off x="5838911" y="2632618"/>
            <a:ext cx="3100552" cy="117089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r>
              <a:rPr lang="lt-LT" sz="2000" b="1" dirty="0" err="1" smtClean="0"/>
              <a:t>Tevékenység</a:t>
            </a:r>
            <a:r>
              <a:rPr lang="lt-LT" sz="2000" b="1" dirty="0" smtClean="0"/>
              <a:t> </a:t>
            </a:r>
            <a:r>
              <a:rPr lang="lt-LT" sz="2000" b="1" dirty="0" err="1" smtClean="0"/>
              <a:t>alapú</a:t>
            </a:r>
            <a:r>
              <a:rPr lang="lt-LT" sz="2000" b="1" dirty="0" smtClean="0"/>
              <a:t> </a:t>
            </a:r>
            <a:r>
              <a:rPr lang="lt-LT" sz="2000" b="1" dirty="0" err="1" smtClean="0"/>
              <a:t>tanulás</a:t>
            </a:r>
            <a:endParaRPr lang="en-US" sz="2000" b="1" dirty="0"/>
          </a:p>
        </p:txBody>
      </p:sp>
      <p:pic>
        <p:nvPicPr>
          <p:cNvPr id="1026" name="Picture 2" descr="C:\Users\Egidijus\Desktop\Ikonos\polygon-icons\png\96x96\male_user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503" y="2782867"/>
            <a:ext cx="501210" cy="501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7" name="Rounded Rectangle 1046"/>
          <p:cNvSpPr/>
          <p:nvPr/>
        </p:nvSpPr>
        <p:spPr>
          <a:xfrm>
            <a:off x="3128212" y="240632"/>
            <a:ext cx="3110161" cy="4692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000" b="1" dirty="0" err="1" smtClean="0">
                <a:solidFill>
                  <a:srgbClr val="FFFF00"/>
                </a:solidFill>
              </a:rPr>
              <a:t>Gondolati</a:t>
            </a:r>
            <a:r>
              <a:rPr lang="lt-LT" sz="2000" b="1" dirty="0" smtClean="0">
                <a:solidFill>
                  <a:srgbClr val="FFFF00"/>
                </a:solidFill>
              </a:rPr>
              <a:t> </a:t>
            </a:r>
            <a:r>
              <a:rPr lang="lt-LT" sz="2000" b="1" dirty="0" err="1" smtClean="0">
                <a:solidFill>
                  <a:srgbClr val="FFFF00"/>
                </a:solidFill>
              </a:rPr>
              <a:t>térkép</a:t>
            </a:r>
            <a:endParaRPr lang="en-US" sz="2000" b="1" dirty="0">
              <a:solidFill>
                <a:srgbClr val="FFFF00"/>
              </a:solidFill>
            </a:endParaRPr>
          </a:p>
        </p:txBody>
      </p:sp>
      <p:grpSp>
        <p:nvGrpSpPr>
          <p:cNvPr id="1067" name="Group 1066"/>
          <p:cNvGrpSpPr/>
          <p:nvPr/>
        </p:nvGrpSpPr>
        <p:grpSpPr>
          <a:xfrm>
            <a:off x="7389187" y="1436424"/>
            <a:ext cx="1646529" cy="1196194"/>
            <a:chOff x="7389187" y="1436424"/>
            <a:chExt cx="1646529" cy="1196194"/>
          </a:xfrm>
        </p:grpSpPr>
        <p:grpSp>
          <p:nvGrpSpPr>
            <p:cNvPr id="1058" name="Group 1057"/>
            <p:cNvGrpSpPr/>
            <p:nvPr/>
          </p:nvGrpSpPr>
          <p:grpSpPr>
            <a:xfrm>
              <a:off x="7403528" y="1436424"/>
              <a:ext cx="1632188" cy="821975"/>
              <a:chOff x="7403528" y="1436424"/>
              <a:chExt cx="1632188" cy="821975"/>
            </a:xfrm>
          </p:grpSpPr>
          <p:sp>
            <p:nvSpPr>
              <p:cNvPr id="1054" name="Rounded Rectangle 1053"/>
              <p:cNvSpPr/>
              <p:nvPr/>
            </p:nvSpPr>
            <p:spPr>
              <a:xfrm>
                <a:off x="7403528" y="1436424"/>
                <a:ext cx="1632188" cy="821975"/>
              </a:xfrm>
              <a:prstGeom prst="roundRect">
                <a:avLst/>
              </a:prstGeom>
              <a:gradFill>
                <a:gsLst>
                  <a:gs pos="0">
                    <a:srgbClr val="92D050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 dirty="0" smtClean="0"/>
              </a:p>
              <a:p>
                <a:pPr algn="ctr"/>
                <a:endParaRPr lang="lt-LT" dirty="0"/>
              </a:p>
              <a:p>
                <a:pPr algn="ctr"/>
                <a:r>
                  <a:rPr lang="lt-LT" dirty="0" smtClean="0"/>
                  <a:t>E-</a:t>
                </a:r>
                <a:r>
                  <a:rPr lang="lt-LT" dirty="0" err="1" smtClean="0"/>
                  <a:t>mailek</a:t>
                </a:r>
                <a:endParaRPr lang="en-US" dirty="0"/>
              </a:p>
            </p:txBody>
          </p:sp>
          <p:pic>
            <p:nvPicPr>
              <p:cNvPr id="1055" name="Picture 10" descr="C:\Users\Egidijus\Desktop\Ikonos\polygon-icons\png\96x96\mail.png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69422" y="1509594"/>
                <a:ext cx="500400" cy="5004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1066" name="Straight Connector 1065"/>
            <p:cNvCxnSpPr>
              <a:stCxn id="4" idx="0"/>
              <a:endCxn id="1054" idx="2"/>
            </p:cNvCxnSpPr>
            <p:nvPr/>
          </p:nvCxnSpPr>
          <p:spPr>
            <a:xfrm flipV="1">
              <a:off x="7389187" y="2258399"/>
              <a:ext cx="830435" cy="374219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3" name="Group 1072"/>
          <p:cNvGrpSpPr/>
          <p:nvPr/>
        </p:nvGrpSpPr>
        <p:grpSpPr>
          <a:xfrm>
            <a:off x="5491346" y="3803515"/>
            <a:ext cx="3265196" cy="2585254"/>
            <a:chOff x="5920779" y="3803515"/>
            <a:chExt cx="3265196" cy="2585254"/>
          </a:xfrm>
        </p:grpSpPr>
        <p:grpSp>
          <p:nvGrpSpPr>
            <p:cNvPr id="1061" name="Group 1060"/>
            <p:cNvGrpSpPr/>
            <p:nvPr/>
          </p:nvGrpSpPr>
          <p:grpSpPr>
            <a:xfrm>
              <a:off x="5920779" y="5474369"/>
              <a:ext cx="3265196" cy="914400"/>
              <a:chOff x="5920779" y="5474369"/>
              <a:chExt cx="3265196" cy="914400"/>
            </a:xfrm>
          </p:grpSpPr>
          <p:sp>
            <p:nvSpPr>
              <p:cNvPr id="1059" name="Rounded Rectangle 1058"/>
              <p:cNvSpPr/>
              <p:nvPr/>
            </p:nvSpPr>
            <p:spPr>
              <a:xfrm>
                <a:off x="5920779" y="5474369"/>
                <a:ext cx="3265196" cy="914400"/>
              </a:xfrm>
              <a:prstGeom prst="roundRect">
                <a:avLst/>
              </a:prstGeom>
              <a:gradFill>
                <a:gsLst>
                  <a:gs pos="0">
                    <a:srgbClr val="92D050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 dirty="0" smtClean="0"/>
              </a:p>
              <a:p>
                <a:pPr algn="ctr"/>
                <a:endParaRPr lang="lt-LT" dirty="0"/>
              </a:p>
              <a:p>
                <a:pPr algn="ctr"/>
                <a:r>
                  <a:rPr lang="lt-LT" dirty="0"/>
                  <a:t>B</a:t>
                </a:r>
                <a:r>
                  <a:rPr lang="en-US" dirty="0" smtClean="0"/>
                  <a:t>log</a:t>
                </a:r>
                <a:r>
                  <a:rPr lang="lt-LT" dirty="0"/>
                  <a:t> </a:t>
                </a:r>
                <a:r>
                  <a:rPr lang="lt-LT" dirty="0" err="1" smtClean="0"/>
                  <a:t>bejegyzések</a:t>
                </a:r>
                <a:r>
                  <a:rPr lang="en-US" dirty="0" smtClean="0"/>
                  <a:t>, </a:t>
                </a:r>
                <a:r>
                  <a:rPr lang="lt-LT" dirty="0" smtClean="0"/>
                  <a:t>Online </a:t>
                </a:r>
                <a:r>
                  <a:rPr lang="lt-LT" dirty="0" err="1" smtClean="0"/>
                  <a:t>cikkek</a:t>
                </a:r>
                <a:endParaRPr lang="en-US" dirty="0"/>
              </a:p>
            </p:txBody>
          </p:sp>
          <p:pic>
            <p:nvPicPr>
              <p:cNvPr id="1060" name="Picture 11" descr="C:\Users\Egidijus\Desktop\Ikonos\polygon-icons\png\96x96\list.png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58244" y="5583154"/>
                <a:ext cx="500400" cy="5004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1072" name="Straight Connector 1071"/>
            <p:cNvCxnSpPr/>
            <p:nvPr/>
          </p:nvCxnSpPr>
          <p:spPr>
            <a:xfrm>
              <a:off x="7653993" y="3803515"/>
              <a:ext cx="23658" cy="1670854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7232405" y="3803515"/>
            <a:ext cx="1881167" cy="1573112"/>
            <a:chOff x="7232405" y="3803515"/>
            <a:chExt cx="1881167" cy="1573112"/>
          </a:xfrm>
        </p:grpSpPr>
        <p:grpSp>
          <p:nvGrpSpPr>
            <p:cNvPr id="12" name="Group 11"/>
            <p:cNvGrpSpPr/>
            <p:nvPr/>
          </p:nvGrpSpPr>
          <p:grpSpPr>
            <a:xfrm>
              <a:off x="7232405" y="3803515"/>
              <a:ext cx="1881167" cy="1573112"/>
              <a:chOff x="7232405" y="3803515"/>
              <a:chExt cx="1881167" cy="1573112"/>
            </a:xfrm>
          </p:grpSpPr>
          <p:sp>
            <p:nvSpPr>
              <p:cNvPr id="2" name="Rounded Rectangle 1"/>
              <p:cNvSpPr/>
              <p:nvPr/>
            </p:nvSpPr>
            <p:spPr>
              <a:xfrm>
                <a:off x="7314926" y="3929253"/>
                <a:ext cx="1798646" cy="1447374"/>
              </a:xfrm>
              <a:prstGeom prst="roundRect">
                <a:avLst/>
              </a:prstGeom>
              <a:gradFill>
                <a:gsLst>
                  <a:gs pos="0">
                    <a:srgbClr val="92D050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 dirty="0" smtClean="0"/>
              </a:p>
              <a:p>
                <a:pPr algn="ctr"/>
                <a:endParaRPr lang="lt-LT" dirty="0"/>
              </a:p>
              <a:p>
                <a:pPr algn="ctr"/>
                <a:r>
                  <a:rPr lang="lt-LT" dirty="0" err="1" smtClean="0">
                    <a:solidFill>
                      <a:schemeClr val="bg1"/>
                    </a:solidFill>
                  </a:rPr>
                  <a:t>Véletlenszerű</a:t>
                </a:r>
                <a:r>
                  <a:rPr lang="lt-LT" dirty="0" smtClean="0">
                    <a:solidFill>
                      <a:schemeClr val="bg1"/>
                    </a:solidFill>
                  </a:rPr>
                  <a:t> vagy </a:t>
                </a:r>
                <a:r>
                  <a:rPr lang="lt-LT" dirty="0" err="1" smtClean="0">
                    <a:solidFill>
                      <a:schemeClr val="bg1"/>
                    </a:solidFill>
                  </a:rPr>
                  <a:t>informális</a:t>
                </a:r>
                <a:r>
                  <a:rPr lang="lt-LT" dirty="0" smtClean="0">
                    <a:solidFill>
                      <a:schemeClr val="bg1"/>
                    </a:solidFill>
                  </a:rPr>
                  <a:t> </a:t>
                </a:r>
                <a:r>
                  <a:rPr lang="lt-LT" dirty="0" err="1" smtClean="0">
                    <a:solidFill>
                      <a:schemeClr val="bg1"/>
                    </a:solidFill>
                  </a:rPr>
                  <a:t>tanulás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7232405" y="3803515"/>
                <a:ext cx="795868" cy="125738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4" name="Picture 2" descr="C:\Users\Egidijus\Desktop\Ikonos\polygon-icons\png\96x96\megaphone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706" y="4049881"/>
              <a:ext cx="500400" cy="500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Rectangle 14"/>
          <p:cNvSpPr/>
          <p:nvPr/>
        </p:nvSpPr>
        <p:spPr>
          <a:xfrm>
            <a:off x="3377370" y="1249671"/>
            <a:ext cx="3947746" cy="91665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 err="1" smtClean="0">
                <a:solidFill>
                  <a:srgbClr val="C00000"/>
                </a:solidFill>
              </a:rPr>
              <a:t>Információ</a:t>
            </a:r>
            <a:r>
              <a:rPr lang="en-US" sz="1400" i="1" dirty="0" err="1" smtClean="0">
                <a:solidFill>
                  <a:srgbClr val="C00000"/>
                </a:solidFill>
              </a:rPr>
              <a:t>-f</a:t>
            </a:r>
            <a:r>
              <a:rPr lang="en-US" sz="1400" i="1" dirty="0" err="1" smtClean="0">
                <a:solidFill>
                  <a:srgbClr val="C00000"/>
                </a:solidFill>
              </a:rPr>
              <a:t>eldolgozás</a:t>
            </a:r>
            <a:r>
              <a:rPr lang="en-US" sz="1400" dirty="0" smtClean="0">
                <a:solidFill>
                  <a:schemeClr val="tx1"/>
                </a:solidFill>
              </a:rPr>
              <a:t> – </a:t>
            </a:r>
            <a:r>
              <a:rPr lang="en-US" sz="1400" dirty="0" err="1" smtClean="0">
                <a:solidFill>
                  <a:schemeClr val="tx1"/>
                </a:solidFill>
              </a:rPr>
              <a:t>i</a:t>
            </a:r>
            <a:r>
              <a:rPr lang="en-US" sz="1400" dirty="0" err="1" smtClean="0">
                <a:solidFill>
                  <a:schemeClr val="tx1"/>
                </a:solidFill>
              </a:rPr>
              <a:t>nformációk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azonosítására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elhelyezésére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visszanyerésére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tárolására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rendszerezésére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és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elemezésére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való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képesség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elbírálva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annak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relevanciáját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és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célját</a:t>
            </a:r>
            <a:r>
              <a:rPr lang="en-US" sz="1400" dirty="0" smtClean="0">
                <a:solidFill>
                  <a:schemeClr val="tx1"/>
                </a:solidFill>
              </a:rPr>
              <a:t> is</a:t>
            </a:r>
            <a:r>
              <a:rPr lang="lt-LT" sz="1400" dirty="0" smtClean="0">
                <a:solidFill>
                  <a:schemeClr val="tx1"/>
                </a:solidFill>
              </a:rPr>
              <a:t>.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379595" y="4067210"/>
            <a:ext cx="3554845" cy="99056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 err="1" smtClean="0">
                <a:solidFill>
                  <a:srgbClr val="C00000"/>
                </a:solidFill>
              </a:rPr>
              <a:t>Probléma</a:t>
            </a:r>
            <a:r>
              <a:rPr lang="en-US" sz="1400" i="1" dirty="0" err="1">
                <a:solidFill>
                  <a:srgbClr val="C00000"/>
                </a:solidFill>
              </a:rPr>
              <a:t>-</a:t>
            </a:r>
            <a:r>
              <a:rPr lang="en-US" sz="1400" i="1" dirty="0" err="1" smtClean="0">
                <a:solidFill>
                  <a:srgbClr val="C00000"/>
                </a:solidFill>
              </a:rPr>
              <a:t>megoldás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– </a:t>
            </a:r>
            <a:r>
              <a:rPr lang="en-US" sz="1400" dirty="0" err="1" smtClean="0">
                <a:solidFill>
                  <a:schemeClr val="tx1"/>
                </a:solidFill>
              </a:rPr>
              <a:t>problémák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és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azok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lehetséges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okainak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azonosítására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mindeközben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célszerű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megoldási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akciótervek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kidolgozására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és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végrehajtására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való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képesség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77370" y="2632618"/>
            <a:ext cx="2852945" cy="98658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 err="1" smtClean="0">
                <a:solidFill>
                  <a:srgbClr val="C00000"/>
                </a:solidFill>
              </a:rPr>
              <a:t>Kommunikáció</a:t>
            </a:r>
            <a:r>
              <a:rPr lang="en-US" sz="1400" dirty="0" smtClean="0">
                <a:solidFill>
                  <a:schemeClr val="tx1"/>
                </a:solidFill>
              </a:rPr>
              <a:t> – </a:t>
            </a:r>
            <a:r>
              <a:rPr lang="en-US" sz="1400" dirty="0" err="1" smtClean="0">
                <a:solidFill>
                  <a:schemeClr val="tx1"/>
                </a:solidFill>
              </a:rPr>
              <a:t>másokkal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hatékony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ötletelésre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és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eszmecserére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való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képesség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szóbeli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írásos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vagy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vizuális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eszközök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segítségével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993" y="996595"/>
            <a:ext cx="3285006" cy="446574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dirty="0">
                <a:solidFill>
                  <a:schemeClr val="tx1"/>
                </a:solidFill>
              </a:rPr>
              <a:t>A </a:t>
            </a:r>
            <a:r>
              <a:rPr lang="en-US" sz="1400" dirty="0" err="1">
                <a:solidFill>
                  <a:schemeClr val="tx1"/>
                </a:solidFill>
              </a:rPr>
              <a:t>szervezeten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belüli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technológiákkal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segített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tanulásnak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öt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egyszerű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informális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módját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ismerjük</a:t>
            </a:r>
            <a:r>
              <a:rPr lang="en-US" sz="1400" dirty="0">
                <a:solidFill>
                  <a:schemeClr val="tx1"/>
                </a:solidFill>
              </a:rPr>
              <a:t>: e-mail; </a:t>
            </a:r>
            <a:r>
              <a:rPr lang="en-US" sz="1400" dirty="0" err="1">
                <a:solidFill>
                  <a:schemeClr val="tx1"/>
                </a:solidFill>
              </a:rPr>
              <a:t>személyes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beszélgetés</a:t>
            </a:r>
            <a:r>
              <a:rPr lang="en-US" sz="1400" dirty="0">
                <a:solidFill>
                  <a:schemeClr val="tx1"/>
                </a:solidFill>
              </a:rPr>
              <a:t>; blog </a:t>
            </a:r>
            <a:r>
              <a:rPr lang="en-US" sz="1400" dirty="0" err="1">
                <a:solidFill>
                  <a:schemeClr val="tx1"/>
                </a:solidFill>
              </a:rPr>
              <a:t>bejegyzések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és</a:t>
            </a:r>
            <a:r>
              <a:rPr lang="en-US" sz="1400" dirty="0">
                <a:solidFill>
                  <a:schemeClr val="tx1"/>
                </a:solidFill>
              </a:rPr>
              <a:t> online </a:t>
            </a:r>
            <a:r>
              <a:rPr lang="en-US" sz="1400" dirty="0" err="1">
                <a:solidFill>
                  <a:schemeClr val="tx1"/>
                </a:solidFill>
              </a:rPr>
              <a:t>cikkek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olvasása</a:t>
            </a:r>
            <a:r>
              <a:rPr lang="en-US" sz="1400" dirty="0">
                <a:solidFill>
                  <a:schemeClr val="tx1"/>
                </a:solidFill>
              </a:rPr>
              <a:t>; a </a:t>
            </a:r>
            <a:r>
              <a:rPr lang="en-US" sz="1400" dirty="0" err="1">
                <a:solidFill>
                  <a:schemeClr val="tx1"/>
                </a:solidFill>
              </a:rPr>
              <a:t>szociális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hálón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keresőmotorok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segítségével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történő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böngészés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problémamegoldási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céllal</a:t>
            </a:r>
            <a:r>
              <a:rPr lang="en-US" sz="1400" dirty="0">
                <a:solidFill>
                  <a:schemeClr val="tx1"/>
                </a:solidFill>
              </a:rPr>
              <a:t>; </a:t>
            </a:r>
            <a:r>
              <a:rPr lang="en-US" sz="1400" dirty="0" err="1">
                <a:solidFill>
                  <a:schemeClr val="tx1"/>
                </a:solidFill>
              </a:rPr>
              <a:t>valamint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nyílt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szociális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hálózatokban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illetve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zárt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virtuális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csoportokban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való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kapcsolatok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teremtése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Ezek</a:t>
            </a:r>
            <a:r>
              <a:rPr lang="en-US" sz="1400" dirty="0">
                <a:solidFill>
                  <a:schemeClr val="tx1"/>
                </a:solidFill>
              </a:rPr>
              <a:t> a </a:t>
            </a:r>
            <a:r>
              <a:rPr lang="en-US" sz="1400" dirty="0" err="1">
                <a:solidFill>
                  <a:schemeClr val="tx1"/>
                </a:solidFill>
              </a:rPr>
              <a:t>tevékenység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alapú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tanulás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érdekében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használatos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módszerek</a:t>
            </a:r>
            <a:r>
              <a:rPr lang="en-US" sz="1400" dirty="0">
                <a:solidFill>
                  <a:schemeClr val="tx1"/>
                </a:solidFill>
              </a:rPr>
              <a:t> mind </a:t>
            </a:r>
            <a:r>
              <a:rPr lang="en-US" sz="1400" dirty="0" err="1">
                <a:solidFill>
                  <a:schemeClr val="tx1"/>
                </a:solidFill>
              </a:rPr>
              <a:t>viszonylag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egyszerű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és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költséghatékony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példák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A </a:t>
            </a:r>
            <a:r>
              <a:rPr lang="en-US" sz="1400" dirty="0" err="1">
                <a:solidFill>
                  <a:schemeClr val="tx1"/>
                </a:solidFill>
              </a:rPr>
              <a:t>tanulás</a:t>
            </a:r>
            <a:r>
              <a:rPr lang="en-US" sz="1400" dirty="0">
                <a:solidFill>
                  <a:schemeClr val="tx1"/>
                </a:solidFill>
              </a:rPr>
              <a:t> (</a:t>
            </a:r>
            <a:r>
              <a:rPr lang="en-US" sz="1400" dirty="0" err="1">
                <a:solidFill>
                  <a:schemeClr val="tx1"/>
                </a:solidFill>
              </a:rPr>
              <a:t>főként</a:t>
            </a:r>
            <a:r>
              <a:rPr lang="en-US" sz="1400" dirty="0">
                <a:solidFill>
                  <a:schemeClr val="tx1"/>
                </a:solidFill>
              </a:rPr>
              <a:t> a </a:t>
            </a:r>
            <a:r>
              <a:rPr lang="en-US" sz="1400" dirty="0" err="1">
                <a:solidFill>
                  <a:schemeClr val="tx1"/>
                </a:solidFill>
              </a:rPr>
              <a:t>látó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és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halló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érzékelésen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keresztüli</a:t>
            </a:r>
            <a:r>
              <a:rPr lang="en-US" sz="1400" dirty="0">
                <a:solidFill>
                  <a:schemeClr val="tx1"/>
                </a:solidFill>
              </a:rPr>
              <a:t>) </a:t>
            </a:r>
            <a:r>
              <a:rPr lang="en-US" sz="1400" dirty="0" err="1">
                <a:solidFill>
                  <a:schemeClr val="tx1"/>
                </a:solidFill>
              </a:rPr>
              <a:t>könnyen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eszközölhető</a:t>
            </a:r>
            <a:r>
              <a:rPr lang="en-US" sz="1400" dirty="0">
                <a:solidFill>
                  <a:schemeClr val="tx1"/>
                </a:solidFill>
              </a:rPr>
              <a:t> modern </a:t>
            </a:r>
            <a:r>
              <a:rPr lang="en-US" sz="1400" dirty="0" err="1">
                <a:solidFill>
                  <a:schemeClr val="tx1"/>
                </a:solidFill>
              </a:rPr>
              <a:t>technológiák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segítségével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Ebben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az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új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tanulási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környezetben</a:t>
            </a:r>
            <a:r>
              <a:rPr lang="en-US" sz="1400" dirty="0">
                <a:solidFill>
                  <a:schemeClr val="tx1"/>
                </a:solidFill>
              </a:rPr>
              <a:t> a </a:t>
            </a:r>
            <a:r>
              <a:rPr lang="en-US" sz="1400" dirty="0" err="1">
                <a:solidFill>
                  <a:schemeClr val="tx1"/>
                </a:solidFill>
              </a:rPr>
              <a:t>gépek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és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műszerek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tekinthetőek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egyszerű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eszközöknek</a:t>
            </a:r>
            <a:r>
              <a:rPr lang="en-US" sz="1400" dirty="0">
                <a:solidFill>
                  <a:schemeClr val="tx1"/>
                </a:solidFill>
              </a:rPr>
              <a:t> – a </a:t>
            </a:r>
            <a:r>
              <a:rPr lang="en-US" sz="1400" dirty="0" err="1">
                <a:solidFill>
                  <a:schemeClr val="tx1"/>
                </a:solidFill>
              </a:rPr>
              <a:t>technológiák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ebből</a:t>
            </a:r>
            <a:r>
              <a:rPr lang="en-US" sz="1400" dirty="0">
                <a:solidFill>
                  <a:schemeClr val="tx1"/>
                </a:solidFill>
              </a:rPr>
              <a:t> a </a:t>
            </a:r>
            <a:r>
              <a:rPr lang="en-US" sz="1400" dirty="0" err="1">
                <a:solidFill>
                  <a:schemeClr val="tx1"/>
                </a:solidFill>
              </a:rPr>
              <a:t>szempontból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mára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szinte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önmagunk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kiterjesztésévé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vált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85059" y="5436525"/>
            <a:ext cx="3929866" cy="120706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i="1" dirty="0" err="1" smtClean="0">
                <a:solidFill>
                  <a:srgbClr val="C00000"/>
                </a:solidFill>
              </a:rPr>
              <a:t>Interperszonális</a:t>
            </a:r>
            <a:r>
              <a:rPr lang="en-US" sz="1400" i="1" dirty="0" smtClean="0">
                <a:solidFill>
                  <a:srgbClr val="C00000"/>
                </a:solidFill>
              </a:rPr>
              <a:t> </a:t>
            </a:r>
            <a:r>
              <a:rPr lang="en-US" sz="1400" i="1" dirty="0" err="1" smtClean="0">
                <a:solidFill>
                  <a:srgbClr val="C00000"/>
                </a:solidFill>
              </a:rPr>
              <a:t>Képességek</a:t>
            </a:r>
            <a:r>
              <a:rPr lang="en-US" sz="1400" i="1" dirty="0" smtClean="0">
                <a:solidFill>
                  <a:srgbClr val="C00000"/>
                </a:solidFill>
              </a:rPr>
              <a:t> </a:t>
            </a:r>
            <a:r>
              <a:rPr lang="en-US" sz="1400" i="1" dirty="0" err="1" smtClean="0">
                <a:solidFill>
                  <a:srgbClr val="C00000"/>
                </a:solidFill>
              </a:rPr>
              <a:t>és</a:t>
            </a:r>
            <a:r>
              <a:rPr lang="en-US" sz="1400" i="1" dirty="0" smtClean="0">
                <a:solidFill>
                  <a:srgbClr val="C00000"/>
                </a:solidFill>
              </a:rPr>
              <a:t> </a:t>
            </a:r>
            <a:r>
              <a:rPr lang="en-US" sz="1400" i="1" dirty="0" err="1" smtClean="0">
                <a:solidFill>
                  <a:srgbClr val="C00000"/>
                </a:solidFill>
              </a:rPr>
              <a:t>Csapatmunka</a:t>
            </a:r>
            <a:r>
              <a:rPr lang="en-US" sz="1400" i="1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– </a:t>
            </a:r>
            <a:r>
              <a:rPr lang="en-US" sz="1400" dirty="0" err="1" smtClean="0">
                <a:solidFill>
                  <a:schemeClr val="tx1"/>
                </a:solidFill>
              </a:rPr>
              <a:t>másokkal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való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hatékony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együttműködésre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való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képesség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az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alábbi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területeken</a:t>
            </a:r>
            <a:r>
              <a:rPr lang="en-US" sz="1400" dirty="0" smtClean="0">
                <a:solidFill>
                  <a:schemeClr val="tx1"/>
                </a:solidFill>
              </a:rPr>
              <a:t>: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helyzetelemzés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teendők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rangsorolása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problémamegoldás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illetve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feladatok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végrehajtásának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forrásalapú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eszközlése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2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8" grpId="0" animBg="1"/>
      <p:bldP spid="18" grpId="1" animBg="1"/>
      <p:bldP spid="17" grpId="0" animBg="1"/>
      <p:bldP spid="17" grpId="1" animBg="1"/>
      <p:bldP spid="21" grpId="0" animBg="1"/>
      <p:bldP spid="20" grpId="0" animBg="1"/>
      <p:bldP spid="2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41999" y="973373"/>
            <a:ext cx="6630401" cy="217223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Készült</a:t>
            </a:r>
            <a:r>
              <a:rPr lang="en-US" sz="2800" dirty="0" smtClean="0"/>
              <a:t> </a:t>
            </a:r>
            <a:r>
              <a:rPr lang="lt-LT" sz="2800" dirty="0" smtClean="0"/>
              <a:t>Margarita </a:t>
            </a:r>
            <a:r>
              <a:rPr lang="lt-LT" sz="2800" dirty="0" err="1" smtClean="0"/>
              <a:t>Teresevičienė</a:t>
            </a:r>
            <a:r>
              <a:rPr lang="lt-LT" sz="2800" dirty="0" smtClean="0"/>
              <a:t> </a:t>
            </a:r>
            <a:r>
              <a:rPr lang="hu-HU" sz="2800" dirty="0" smtClean="0"/>
              <a:t>eredeti munkája alapján, az</a:t>
            </a:r>
            <a:r>
              <a:rPr lang="en-US" sz="2800" dirty="0"/>
              <a:t> “Open Professional Collaboration for Innovation</a:t>
            </a:r>
            <a:r>
              <a:rPr lang="en-US" sz="2800" dirty="0" smtClean="0"/>
              <a:t>” </a:t>
            </a:r>
            <a:r>
              <a:rPr lang="en-US" sz="2800" dirty="0" err="1" smtClean="0"/>
              <a:t>című</a:t>
            </a:r>
            <a:r>
              <a:rPr lang="en-US" sz="2800" dirty="0" smtClean="0"/>
              <a:t> </a:t>
            </a:r>
            <a:r>
              <a:rPr lang="en-US" sz="2800" dirty="0" smtClean="0"/>
              <a:t>Erasmus</a:t>
            </a:r>
            <a:r>
              <a:rPr lang="en-US" sz="2800" dirty="0"/>
              <a:t>+ </a:t>
            </a:r>
            <a:r>
              <a:rPr lang="en-US" sz="2800" dirty="0" err="1" smtClean="0"/>
              <a:t>projekt</a:t>
            </a:r>
            <a:r>
              <a:rPr lang="en-US" sz="2800" dirty="0" smtClean="0"/>
              <a:t> </a:t>
            </a:r>
            <a:r>
              <a:rPr lang="en-US" sz="2800" dirty="0" err="1" smtClean="0"/>
              <a:t>keretében</a:t>
            </a:r>
            <a:r>
              <a:rPr lang="en-US" sz="2800" dirty="0" smtClean="0"/>
              <a:t> </a:t>
            </a:r>
          </a:p>
          <a:p>
            <a:endParaRPr lang="en-US" sz="800" dirty="0" smtClean="0"/>
          </a:p>
          <a:p>
            <a:r>
              <a:rPr lang="en-US" sz="2400" dirty="0" err="1" smtClean="0"/>
              <a:t>A</a:t>
            </a:r>
            <a:r>
              <a:rPr lang="en-US" sz="2400" dirty="0" err="1" smtClean="0"/>
              <a:t>z</a:t>
            </a:r>
            <a:r>
              <a:rPr lang="en-US" sz="2400" dirty="0" smtClean="0"/>
              <a:t> EDEN </a:t>
            </a:r>
            <a:r>
              <a:rPr lang="en-US" sz="2400" dirty="0" err="1" smtClean="0"/>
              <a:t>megbízásából</a:t>
            </a:r>
            <a:r>
              <a:rPr lang="en-US" sz="2400" dirty="0" smtClean="0"/>
              <a:t> </a:t>
            </a:r>
            <a:r>
              <a:rPr lang="en-US" sz="2400" dirty="0" err="1" smtClean="0"/>
              <a:t>fordította</a:t>
            </a:r>
            <a:r>
              <a:rPr lang="en-US" sz="2400" dirty="0" smtClean="0"/>
              <a:t>: Mázár </a:t>
            </a:r>
            <a:r>
              <a:rPr lang="en-US" sz="2400" dirty="0" err="1" smtClean="0"/>
              <a:t>Ildikó</a:t>
            </a:r>
            <a:endParaRPr lang="en-US" sz="2400" dirty="0"/>
          </a:p>
        </p:txBody>
      </p:sp>
      <p:sp>
        <p:nvSpPr>
          <p:cNvPr id="10" name="Subtitle 8"/>
          <p:cNvSpPr txBox="1">
            <a:spLocks/>
          </p:cNvSpPr>
          <p:nvPr/>
        </p:nvSpPr>
        <p:spPr>
          <a:xfrm>
            <a:off x="1141999" y="3363132"/>
            <a:ext cx="6630401" cy="933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Projekt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azon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osító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2014-1-LT01-KA202-000562</a:t>
            </a:r>
          </a:p>
        </p:txBody>
      </p:sp>
      <p:sp>
        <p:nvSpPr>
          <p:cNvPr id="11" name="Subtitle 8"/>
          <p:cNvSpPr txBox="1">
            <a:spLocks/>
          </p:cNvSpPr>
          <p:nvPr/>
        </p:nvSpPr>
        <p:spPr>
          <a:xfrm>
            <a:off x="1141999" y="4449408"/>
            <a:ext cx="6630401" cy="16569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Európai</a:t>
            </a:r>
            <a:r>
              <a:rPr lang="en-US" dirty="0"/>
              <a:t> </a:t>
            </a:r>
            <a:r>
              <a:rPr lang="en-US" dirty="0" err="1" smtClean="0"/>
              <a:t>Bizottság</a:t>
            </a:r>
            <a:r>
              <a:rPr lang="en-US" dirty="0" smtClean="0"/>
              <a:t> </a:t>
            </a:r>
            <a:r>
              <a:rPr lang="en-US" dirty="0" err="1" smtClean="0"/>
              <a:t>támogatást</a:t>
            </a:r>
            <a:r>
              <a:rPr lang="en-US" dirty="0" smtClean="0"/>
              <a:t> </a:t>
            </a:r>
            <a:r>
              <a:rPr lang="en-US" dirty="0" err="1"/>
              <a:t>nyújtott</a:t>
            </a:r>
            <a:r>
              <a:rPr lang="en-US" dirty="0"/>
              <a:t> </a:t>
            </a:r>
            <a:r>
              <a:rPr lang="en-US" dirty="0" err="1"/>
              <a:t>ennek</a:t>
            </a:r>
            <a:r>
              <a:rPr lang="en-US" dirty="0"/>
              <a:t> a </a:t>
            </a:r>
            <a:r>
              <a:rPr lang="en-US" dirty="0" err="1"/>
              <a:t>projektnek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költségeihez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Erasmus+ </a:t>
            </a:r>
            <a:r>
              <a:rPr lang="en-US" dirty="0" err="1"/>
              <a:t>programján</a:t>
            </a:r>
            <a:r>
              <a:rPr lang="en-US" dirty="0"/>
              <a:t> </a:t>
            </a:r>
            <a:r>
              <a:rPr lang="en-US" dirty="0" err="1"/>
              <a:t>belül</a:t>
            </a:r>
            <a:r>
              <a:rPr lang="en-US" dirty="0" smtClean="0"/>
              <a:t>. </a:t>
            </a:r>
            <a:r>
              <a:rPr lang="en-US" dirty="0" err="1"/>
              <a:t>Ez</a:t>
            </a:r>
            <a:r>
              <a:rPr lang="en-US" dirty="0"/>
              <a:t> a </a:t>
            </a:r>
            <a:r>
              <a:rPr lang="en-US" dirty="0" err="1" smtClean="0"/>
              <a:t>Szabad</a:t>
            </a:r>
            <a:r>
              <a:rPr lang="en-US" dirty="0" smtClean="0"/>
              <a:t> </a:t>
            </a:r>
            <a:r>
              <a:rPr lang="en-US" dirty="0" err="1" smtClean="0"/>
              <a:t>Oktatási</a:t>
            </a:r>
            <a:r>
              <a:rPr lang="en-US" dirty="0" smtClean="0"/>
              <a:t> </a:t>
            </a:r>
            <a:r>
              <a:rPr lang="en-US" dirty="0" err="1" smtClean="0"/>
              <a:t>Tartalom</a:t>
            </a:r>
            <a:r>
              <a:rPr lang="en-US" dirty="0" smtClean="0"/>
              <a:t> (OER) </a:t>
            </a:r>
            <a:r>
              <a:rPr lang="en-US" dirty="0"/>
              <a:t>a </a:t>
            </a:r>
            <a:r>
              <a:rPr lang="en-US" dirty="0" err="1"/>
              <a:t>szerző</a:t>
            </a:r>
            <a:r>
              <a:rPr lang="en-US" dirty="0"/>
              <a:t> </a:t>
            </a:r>
            <a:r>
              <a:rPr lang="en-US" dirty="0" err="1"/>
              <a:t>nézeteit</a:t>
            </a:r>
            <a:r>
              <a:rPr lang="en-US" dirty="0"/>
              <a:t> </a:t>
            </a:r>
            <a:r>
              <a:rPr lang="en-US" dirty="0" err="1"/>
              <a:t>tükrözi</a:t>
            </a:r>
            <a:r>
              <a:rPr lang="en-US" dirty="0"/>
              <a:t>,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Európai</a:t>
            </a:r>
            <a:r>
              <a:rPr lang="en-US" dirty="0"/>
              <a:t> </a:t>
            </a:r>
            <a:r>
              <a:rPr lang="en-US" dirty="0" err="1"/>
              <a:t>Bizottság</a:t>
            </a:r>
            <a:r>
              <a:rPr lang="en-US" dirty="0"/>
              <a:t> </a:t>
            </a:r>
            <a:r>
              <a:rPr lang="en-US" dirty="0" err="1"/>
              <a:t>nem</a:t>
            </a:r>
            <a:r>
              <a:rPr lang="en-US" dirty="0"/>
              <a:t> </a:t>
            </a:r>
            <a:r>
              <a:rPr lang="en-US" dirty="0" err="1"/>
              <a:t>tehető</a:t>
            </a:r>
            <a:r>
              <a:rPr lang="en-US" dirty="0"/>
              <a:t> </a:t>
            </a:r>
            <a:r>
              <a:rPr lang="en-US" dirty="0" err="1"/>
              <a:t>felelőssé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abban</a:t>
            </a:r>
            <a:r>
              <a:rPr lang="en-US" dirty="0"/>
              <a:t> </a:t>
            </a:r>
            <a:r>
              <a:rPr lang="en-US" dirty="0" err="1"/>
              <a:t>foglaltak</a:t>
            </a:r>
            <a:r>
              <a:rPr lang="en-US" dirty="0"/>
              <a:t> </a:t>
            </a:r>
            <a:r>
              <a:rPr lang="en-US" dirty="0" err="1"/>
              <a:t>bárminemű</a:t>
            </a:r>
            <a:r>
              <a:rPr lang="en-US" dirty="0"/>
              <a:t> </a:t>
            </a:r>
            <a:r>
              <a:rPr lang="en-US" dirty="0" err="1"/>
              <a:t>felhasználásáért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98061" y="6459865"/>
            <a:ext cx="24777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Project No. 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15185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Work based learnin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317</Words>
  <Application>Microsoft Macintosh PowerPoint</Application>
  <PresentationFormat>On-screen Show (4:3)</PresentationFormat>
  <Paragraphs>53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Adobe Caslon Pro</vt:lpstr>
      <vt:lpstr>Arial</vt:lpstr>
      <vt:lpstr>Calibri</vt:lpstr>
      <vt:lpstr>Office Theme</vt:lpstr>
      <vt:lpstr>OER Tevékenység alapú tanulás  Margarita Teresevičienė Creative Commons Nevezd meg! - Ne add el! - Így add tovább! 4.0 Nemzetközi licenc alapú eredeti munkája alapján </vt:lpstr>
      <vt:lpstr>PowerPoint Presentation</vt:lpstr>
      <vt:lpstr>PowerPoint Presentation</vt:lpstr>
    </vt:vector>
  </TitlesOfParts>
  <Company>Vytauto Didžiojo universitetas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based learning</dc:title>
  <dc:creator>Danutė Pranckutė</dc:creator>
  <cp:lastModifiedBy>Sunci Mazar</cp:lastModifiedBy>
  <cp:revision>66</cp:revision>
  <dcterms:created xsi:type="dcterms:W3CDTF">2015-01-05T11:41:52Z</dcterms:created>
  <dcterms:modified xsi:type="dcterms:W3CDTF">2016-06-10T09:59:09Z</dcterms:modified>
</cp:coreProperties>
</file>