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52" r:id="rId5"/>
    <p:sldId id="573" r:id="rId6"/>
    <p:sldId id="574" r:id="rId7"/>
    <p:sldId id="562" r:id="rId8"/>
    <p:sldId id="577" r:id="rId9"/>
    <p:sldId id="576" r:id="rId10"/>
    <p:sldId id="575" r:id="rId11"/>
    <p:sldId id="567" r:id="rId12"/>
  </p:sldIdLst>
  <p:sldSz cx="12192000" cy="6858000"/>
  <p:notesSz cx="6797675" cy="9926638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utė Pranckutė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2649B-5678-4020-BB22-A38D3C2D7B69}" v="8" dt="2023-11-10T07:30:08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5" autoAdjust="0"/>
    <p:restoredTop sz="88662" autoAdjust="0"/>
  </p:normalViewPr>
  <p:slideViewPr>
    <p:cSldViewPr>
      <p:cViewPr varScale="1">
        <p:scale>
          <a:sx n="77" d="100"/>
          <a:sy n="77" d="100"/>
        </p:scale>
        <p:origin x="200" y="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936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27" y="1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r>
              <a:rPr lang="lt-LT" dirty="0"/>
              <a:t>19</a:t>
            </a:r>
            <a:r>
              <a:rPr lang="en-US" dirty="0"/>
              <a:t>/1/201</a:t>
            </a:r>
            <a:r>
              <a:rPr lang="lt-LT" dirty="0"/>
              <a:t>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202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27" y="9429202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416A8E2A-1422-4A43-85FB-785DE36744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27" y="1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r>
              <a:rPr lang="en-US"/>
              <a:t>2/11/2011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57" y="4715390"/>
            <a:ext cx="5438140" cy="4467461"/>
          </a:xfrm>
          <a:prstGeom prst="rect">
            <a:avLst/>
          </a:prstGeom>
        </p:spPr>
        <p:txBody>
          <a:bodyPr vert="horz" lIns="90955" tIns="45478" rIns="90955" bIns="454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02"/>
            <a:ext cx="2946448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27" y="9429202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3F367ED5-E4DC-41E8-B1EA-04B4589EC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3688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2/11/2011</a:t>
            </a:r>
          </a:p>
        </p:txBody>
      </p:sp>
    </p:spTree>
    <p:extLst>
      <p:ext uri="{BB962C8B-B14F-4D97-AF65-F5344CB8AC3E}">
        <p14:creationId xmlns:p14="http://schemas.microsoft.com/office/powerpoint/2010/main" val="157181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2/11/2011</a:t>
            </a:r>
          </a:p>
        </p:txBody>
      </p:sp>
    </p:spTree>
    <p:extLst>
      <p:ext uri="{BB962C8B-B14F-4D97-AF65-F5344CB8AC3E}">
        <p14:creationId xmlns:p14="http://schemas.microsoft.com/office/powerpoint/2010/main" val="89715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2/11/2011</a:t>
            </a:r>
          </a:p>
        </p:txBody>
      </p:sp>
    </p:spTree>
    <p:extLst>
      <p:ext uri="{BB962C8B-B14F-4D97-AF65-F5344CB8AC3E}">
        <p14:creationId xmlns:p14="http://schemas.microsoft.com/office/powerpoint/2010/main" val="1903330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2/11/2011</a:t>
            </a:r>
          </a:p>
        </p:txBody>
      </p:sp>
    </p:spTree>
    <p:extLst>
      <p:ext uri="{BB962C8B-B14F-4D97-AF65-F5344CB8AC3E}">
        <p14:creationId xmlns:p14="http://schemas.microsoft.com/office/powerpoint/2010/main" val="310492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7051" y="61658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8A768-87BC-442F-BF3E-FF83FE312DC4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8817" y="6165851"/>
            <a:ext cx="38608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09282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669E9-42B5-41D0-92AE-BA2E131E186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pic>
        <p:nvPicPr>
          <p:cNvPr id="7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FDFEB480-F227-144C-AACA-6D9D5CBF53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0969"/>
            <a:ext cx="12192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E75CF-FF22-45F1-A867-7DA3E43F744A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875B-9700-4D69-959C-850F6D345FE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FCED7-69A0-432D-8305-60DE04BAA862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0DDDF-CB31-4D93-90F8-E7E101CB273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680" y="274638"/>
            <a:ext cx="836672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13AA-F219-4F40-82AB-7FDF69757504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56B68-DC01-42A8-AB0E-B1845DB5D65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0E9B-A877-4F0B-8EBB-23E48FC4F3A1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FA66-15C2-4DEC-BC8B-BA9AC379887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pic>
        <p:nvPicPr>
          <p:cNvPr id="7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04C3D927-90D8-C74D-A6C4-CEBF3D0091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0969"/>
            <a:ext cx="12192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87489-2C96-4F00-8FF2-B7B13C4778F0}" type="datetime1">
              <a:rPr lang="lt-LT" smtClean="0"/>
              <a:t>2023-11-14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E6BD-6B18-4C7A-8C9B-29C49DD9A0B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376F-67B4-47F4-81A9-11344361FF36}" type="datetime1">
              <a:rPr lang="lt-LT" smtClean="0"/>
              <a:t>2023-11-14</a:t>
            </a:fld>
            <a:endParaRPr lang="lt-LT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CC147-0DE9-4C15-80DE-6CDC6F11608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2F689-6BB2-41E0-B2B3-C087FB5F17AF}" type="datetime1">
              <a:rPr lang="lt-LT" smtClean="0"/>
              <a:t>2023-11-14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FFC7-EA16-402F-8517-9F73E2D406B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pic>
        <p:nvPicPr>
          <p:cNvPr id="6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0CDCA1B4-A2F4-1B40-A721-56B48C5761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0969"/>
            <a:ext cx="12192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8D6F-4D09-4140-8480-FDD69EECB34E}" type="datetime1">
              <a:rPr lang="lt-LT" smtClean="0"/>
              <a:t>2023-11-14</a:t>
            </a:fld>
            <a:endParaRPr lang="lt-LT"/>
          </a:p>
        </p:txBody>
      </p:sp>
      <p:sp>
        <p:nvSpPr>
          <p:cNvPr id="3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4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4971B-C8C8-4177-9B80-E08CD45E9DB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pic>
        <p:nvPicPr>
          <p:cNvPr id="5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B1FB5918-527E-F042-B53A-5329714CDF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0969"/>
            <a:ext cx="12192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B64CE-13A9-4C31-A34E-FDF2E4456FFA}" type="datetime1">
              <a:rPr lang="lt-LT" smtClean="0"/>
              <a:t>2023-11-14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81B47-FCB3-47E7-9BB0-82011ADD43B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53F1-A08B-4AFB-ABFD-B97945208F59}" type="datetime1">
              <a:rPr lang="lt-LT" smtClean="0"/>
              <a:t>2023-11-14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8C27-A654-4B2F-8BAE-E901F41D535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23362" y="274638"/>
            <a:ext cx="855903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CFDB09-5189-4310-816D-9AF64B23BCF0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186C0F-AE4C-4160-A683-501C831DE02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09AE2A8-4A4C-7646-AD25-78E6CA3DC57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6" y="235742"/>
            <a:ext cx="3023362" cy="11770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" panose="020406040505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" panose="02040604050505020304" pitchFamily="18" charset="0"/>
          <a:ea typeface="+mn-ea"/>
          <a:cs typeface="Big Caslon Medium" panose="02000603090000020003" pitchFamily="2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" panose="02040604050505020304" pitchFamily="18" charset="0"/>
          <a:ea typeface="+mn-ea"/>
          <a:cs typeface="Big Caslon Medium" panose="02000603090000020003" pitchFamily="2" charset="-79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" panose="02040604050505020304" pitchFamily="18" charset="0"/>
          <a:ea typeface="+mn-ea"/>
          <a:cs typeface="Big Caslon Medium" panose="02000603090000020003" pitchFamily="2" charset="-79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" panose="02040604050505020304" pitchFamily="18" charset="0"/>
          <a:ea typeface="+mn-ea"/>
          <a:cs typeface="Big Caslon Medium" panose="02000603090000020003" pitchFamily="2" charset="-79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" panose="02040604050505020304" pitchFamily="18" charset="0"/>
          <a:ea typeface="+mn-ea"/>
          <a:cs typeface="Big Caslon Medium" panose="02000603090000020003" pitchFamily="2" charset="-79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n-onlin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s://liedm.net/" TargetMode="External"/><Relationship Id="rId4" Type="http://schemas.openxmlformats.org/officeDocument/2006/relationships/hyperlink" Target="mailto:administracija@liedm.ne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703512" y="2276872"/>
            <a:ext cx="7772400" cy="2016224"/>
          </a:xfrm>
        </p:spPr>
        <p:txBody>
          <a:bodyPr/>
          <a:lstStyle/>
          <a:p>
            <a:pPr eaLnBrk="1" hangingPunct="1"/>
            <a:br>
              <a:rPr lang="lt-LT" sz="3600" cap="small" dirty="0">
                <a:latin typeface="Georgia" panose="02040502050405020303" pitchFamily="18" charset="0"/>
              </a:rPr>
            </a:br>
            <a:br>
              <a:rPr lang="lt-LT" sz="3600" cap="small" dirty="0">
                <a:latin typeface="Georgia" panose="02040502050405020303" pitchFamily="18" charset="0"/>
              </a:rPr>
            </a:br>
            <a:r>
              <a:rPr lang="lt-LT" sz="3600" cap="small" dirty="0">
                <a:latin typeface="Georgia" panose="02040502050405020303" pitchFamily="18" charset="0"/>
              </a:rPr>
              <a:t>LIETUVOS NUOTOLINIO IR E.MOKYMOSI ASOCIACIJA </a:t>
            </a:r>
            <a:r>
              <a:rPr lang="lt-LT" dirty="0">
                <a:latin typeface="Georgia" panose="02040502050405020303" pitchFamily="18" charset="0"/>
              </a:rPr>
              <a:t>LieDM</a:t>
            </a:r>
            <a:br>
              <a:rPr lang="lt-LT" dirty="0">
                <a:latin typeface="Georgia" panose="02040502050405020303" pitchFamily="18" charset="0"/>
              </a:rPr>
            </a:br>
            <a:br>
              <a:rPr lang="lt-LT" dirty="0">
                <a:latin typeface="Georgia" panose="02040502050405020303" pitchFamily="18" charset="0"/>
              </a:rPr>
            </a:br>
            <a:endParaRPr lang="lt-LT" dirty="0">
              <a:latin typeface="Georgia" panose="02040502050405020303" pitchFamily="18" charset="0"/>
            </a:endParaRPr>
          </a:p>
        </p:txBody>
      </p:sp>
      <p:pic>
        <p:nvPicPr>
          <p:cNvPr id="5" name="Paveikslėlis 4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78AE4FFC-63D8-4FB0-877D-5EFAEFE205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260648"/>
            <a:ext cx="3260592" cy="12327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73AB2B-4AF5-67FF-9C0D-0D631D2612B3}"/>
              </a:ext>
            </a:extLst>
          </p:cNvPr>
          <p:cNvSpPr txBox="1"/>
          <p:nvPr/>
        </p:nvSpPr>
        <p:spPr>
          <a:xfrm>
            <a:off x="9674712" y="60932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info@liedm.net</a:t>
            </a:r>
          </a:p>
        </p:txBody>
      </p:sp>
      <p:pic>
        <p:nvPicPr>
          <p:cNvPr id="4" name="Grafinis elementas 3" descr="Email with solid fill">
            <a:extLst>
              <a:ext uri="{FF2B5EF4-FFF2-40B4-BE49-F238E27FC236}">
                <a16:creationId xmlns:a16="http://schemas.microsoft.com/office/drawing/2014/main" id="{A81DA4F2-D493-8E14-35ED-5477AA2AE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04160" y="5746335"/>
            <a:ext cx="914400" cy="914400"/>
          </a:xfrm>
          <a:prstGeom prst="rect">
            <a:avLst/>
          </a:prstGeom>
        </p:spPr>
      </p:pic>
      <p:pic>
        <p:nvPicPr>
          <p:cNvPr id="3" name="Paveikslėlis 2">
            <a:extLst>
              <a:ext uri="{FF2B5EF4-FFF2-40B4-BE49-F238E27FC236}">
                <a16:creationId xmlns:a16="http://schemas.microsoft.com/office/drawing/2014/main" id="{D7161FE2-9862-C276-03A7-BFED07B1B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748" y="2133769"/>
            <a:ext cx="1954212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F98E87-4683-C710-C428-4767569568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2255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D003CD5-CC59-95EC-091D-A140DC1AF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559" y="4725144"/>
            <a:ext cx="9217024" cy="1296144"/>
          </a:xfrm>
        </p:spPr>
        <p:txBody>
          <a:bodyPr/>
          <a:lstStyle/>
          <a:p>
            <a:br>
              <a:rPr lang="lt-LT" sz="2400" b="1" i="0" u="none" strike="noStrike" baseline="0" dirty="0">
                <a:latin typeface="Georgia" panose="02040502050405020303" pitchFamily="18" charset="0"/>
              </a:rPr>
            </a:br>
            <a:r>
              <a:rPr lang="lt-LT" sz="2400" b="1" i="0" u="none" strike="noStrike" baseline="0" dirty="0">
                <a:latin typeface="Georgia" panose="02040502050405020303" pitchFamily="18" charset="0"/>
              </a:rPr>
              <a:t>ASOCIACIJOS TIKSLAS</a:t>
            </a:r>
            <a:br>
              <a:rPr lang="lt-LT" sz="2400" b="1" i="0" u="none" strike="noStrike" baseline="0" dirty="0">
                <a:latin typeface="Georgia" panose="02040502050405020303" pitchFamily="18" charset="0"/>
              </a:rPr>
            </a:br>
            <a:br>
              <a:rPr lang="lt-LT" sz="2400" b="1" i="0" u="none" strike="noStrike" baseline="0" dirty="0">
                <a:latin typeface="Georgia" panose="02040502050405020303" pitchFamily="18" charset="0"/>
              </a:rPr>
            </a:br>
            <a:r>
              <a:rPr lang="lt-LT" sz="2400" dirty="0">
                <a:latin typeface="Georgia" panose="02040502050405020303" pitchFamily="18" charset="0"/>
              </a:rPr>
              <a:t>Plėtoti technologijomis grindžiamą, nuotolinį ir e. mokymąsi. </a:t>
            </a:r>
            <a:br>
              <a:rPr lang="lt-LT" sz="2400" dirty="0">
                <a:latin typeface="Georgia" panose="02040502050405020303" pitchFamily="18" charset="0"/>
              </a:rPr>
            </a:br>
            <a:endParaRPr lang="lt-LT" sz="24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26AFA60-369E-8C7E-CADD-4627A3278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76" y="1484784"/>
            <a:ext cx="10150991" cy="3024336"/>
          </a:xfrm>
        </p:spPr>
        <p:txBody>
          <a:bodyPr/>
          <a:lstStyle/>
          <a:p>
            <a:pPr marL="0" indent="809625" algn="just">
              <a:buNone/>
            </a:pPr>
            <a:r>
              <a:rPr lang="lt-LT" sz="2400" b="1" dirty="0">
                <a:latin typeface="Georgia" panose="02040502050405020303" pitchFamily="18" charset="0"/>
                <a:ea typeface="+mj-ea"/>
                <a:cs typeface="+mj-cs"/>
              </a:rPr>
              <a:t>Lietuvos nuotolinio ir e. mokymosi (LieDM) asociacija </a:t>
            </a:r>
            <a:r>
              <a:rPr lang="lt-LT" sz="2400" dirty="0">
                <a:latin typeface="Georgia" panose="02040502050405020303" pitchFamily="18" charset="0"/>
                <a:ea typeface="+mj-ea"/>
                <a:cs typeface="+mj-cs"/>
              </a:rPr>
              <a:t>– tai savanoriška Lietuvos mokslo ir studijų bei švietimo institucijas, vykdančias technologijomis grindžiamas (nuotolines) studijas ir (e.) mokymą(</a:t>
            </a:r>
            <a:r>
              <a:rPr lang="lt-LT" sz="2400" dirty="0" err="1">
                <a:latin typeface="Georgia" panose="02040502050405020303" pitchFamily="18" charset="0"/>
                <a:ea typeface="+mj-ea"/>
                <a:cs typeface="+mj-cs"/>
              </a:rPr>
              <a:t>si</a:t>
            </a:r>
            <a:r>
              <a:rPr lang="lt-LT" sz="2400" dirty="0">
                <a:latin typeface="Georgia" panose="02040502050405020303" pitchFamily="18" charset="0"/>
                <a:ea typeface="+mj-ea"/>
                <a:cs typeface="+mj-cs"/>
              </a:rPr>
              <a:t>), fizinius bei juridinius asmenis vienijanti organizacija, įkurta šių asmenų susitarimu. </a:t>
            </a:r>
            <a:endParaRPr lang="en-US" sz="2400" dirty="0">
              <a:latin typeface="Georgia" panose="02040502050405020303" pitchFamily="18" charset="0"/>
              <a:ea typeface="+mj-ea"/>
              <a:cs typeface="+mj-cs"/>
            </a:endParaRPr>
          </a:p>
          <a:p>
            <a:pPr marL="0" indent="809625" algn="just">
              <a:buNone/>
            </a:pPr>
            <a:r>
              <a:rPr lang="lt-LT" sz="2400" dirty="0">
                <a:latin typeface="Georgia" panose="02040502050405020303" pitchFamily="18" charset="0"/>
                <a:ea typeface="+mj-ea"/>
                <a:cs typeface="+mj-cs"/>
              </a:rPr>
              <a:t>Veikia jau 13 metų. 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D472E09-EF1E-7E42-C774-70A18EDA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56187-FC36-48C3-98BB-3941B0B72680}" type="datetime1">
              <a:rPr lang="lt-LT" smtClean="0">
                <a:latin typeface="Georgia" panose="02040502050405020303" pitchFamily="18" charset="0"/>
              </a:rPr>
              <a:t>2023-11-14</a:t>
            </a:fld>
            <a:endParaRPr lang="lt-LT" dirty="0">
              <a:latin typeface="Georgia" panose="02040502050405020303" pitchFamily="18" charset="0"/>
            </a:endParaRP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DA6D3B52-0651-2C98-D6EA-E43CC2019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56B68-DC01-42A8-AB0E-B1845DB5D655}" type="slidenum">
              <a:rPr lang="lt-LT" smtClean="0">
                <a:latin typeface="Georgia" panose="02040502050405020303" pitchFamily="18" charset="0"/>
              </a:rPr>
              <a:pPr>
                <a:defRPr/>
              </a:pPr>
              <a:t>2</a:t>
            </a:fld>
            <a:endParaRPr lang="lt-LT">
              <a:latin typeface="Georgia" panose="02040502050405020303" pitchFamily="18" charset="0"/>
            </a:endParaRP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27DF7191-A573-C578-E675-C58F27B8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>
                <a:latin typeface="Georgia" panose="02040502050405020303" pitchFamily="18" charset="0"/>
              </a:rPr>
              <a:t>Daugiau informacijos LieDM asociacijos tinklapyje https://liedm.net/</a:t>
            </a:r>
            <a:endParaRPr lang="lt-LT" dirty="0"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77DAC0-3487-F46D-4CA4-AED92502F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7047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C575EF6-C20C-0CA1-F003-1C1D872A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i="0" u="none" strike="noStrike" baseline="0" dirty="0">
                <a:latin typeface="Georgia" panose="02040502050405020303" pitchFamily="18" charset="0"/>
              </a:rPr>
              <a:t>VEIKLOS PRIORITETAI 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E7902C3-F896-C3BA-6FF1-4611339F4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30388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Skaitmeninių kompetencijų stiprinimas/ tobulinimas – Mokymai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Kokybės užtikrinimas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Naujienų sklaida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Bendradarbiavimas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Įrankių funkcionalumas, dalijimasis patirtimi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Streso mažinimas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Valstybinio lygmens sprendimai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2800" b="0" i="0" u="none" strike="noStrike" baseline="0" dirty="0">
                <a:latin typeface="Georgia" panose="02040502050405020303" pitchFamily="18" charset="0"/>
              </a:rPr>
              <a:t>Tarptautiškumas</a:t>
            </a:r>
            <a:r>
              <a:rPr lang="lt-LT" sz="2800" b="0" i="0" u="none" strike="noStrike" baseline="0" dirty="0">
                <a:latin typeface="Wingdings" panose="05000000000000000000" pitchFamily="2" charset="2"/>
              </a:rPr>
              <a:t>	</a:t>
            </a:r>
          </a:p>
          <a:p>
            <a:pPr>
              <a:buFont typeface="Wingdings" panose="05000000000000000000" pitchFamily="2" charset="2"/>
              <a:buChar char="ü"/>
            </a:pPr>
            <a:endParaRPr lang="lt-LT" sz="2800" dirty="0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FA9EB69-5317-B762-6171-147B6FEE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B86-2D70-4A57-83D8-93BA1C958F2C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F41D447-BA46-A4BB-469D-351DB352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dirty="0">
                <a:latin typeface="Georgia" panose="02040502050405020303" pitchFamily="18" charset="0"/>
              </a:rPr>
              <a:t>Daugiau informacijos LieDM asociacijos tinklapyje https://liedm.net/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1982DAB-3AA7-3597-8D19-1EB5C065F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56B68-DC01-42A8-AB0E-B1845DB5D655}" type="slidenum">
              <a:rPr lang="lt-LT" smtClean="0"/>
              <a:pPr>
                <a:defRPr/>
              </a:pPr>
              <a:t>3</a:t>
            </a:fld>
            <a:endParaRPr lang="lt-L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A25442-1611-A6E6-FA26-93C99CB77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6479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EE62-A27C-BD45-811B-EDB45C95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Georgia" panose="02040502050405020303" pitchFamily="18" charset="0"/>
              </a:rPr>
              <a:t>Bendradarbiavimas</a:t>
            </a:r>
            <a:endParaRPr lang="x-none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EDCDC-63B0-BE44-BB57-DD5DE3AC2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7" y="2060848"/>
            <a:ext cx="10814993" cy="3877892"/>
          </a:xfrm>
        </p:spPr>
        <p:txBody>
          <a:bodyPr/>
          <a:lstStyle/>
          <a:p>
            <a:r>
              <a:rPr lang="lt-LT" dirty="0"/>
              <a:t>Veikti Lietuvos Europos ir pasaulio erdvėje</a:t>
            </a:r>
            <a:r>
              <a:rPr lang="en-US" dirty="0"/>
              <a:t> (European Digital Hub)</a:t>
            </a:r>
          </a:p>
          <a:p>
            <a:r>
              <a:rPr lang="en-US" dirty="0">
                <a:hlinkClick r:id="rId3"/>
              </a:rPr>
              <a:t>EDEN Digital Learning Europe</a:t>
            </a:r>
            <a:r>
              <a:rPr lang="en-US" dirty="0"/>
              <a:t>, </a:t>
            </a:r>
            <a:r>
              <a:rPr lang="lt-LT" dirty="0"/>
              <a:t>tinkle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t-LT" dirty="0"/>
              <a:t>E</a:t>
            </a:r>
            <a:r>
              <a:rPr lang="en-US" dirty="0"/>
              <a:t>O</a:t>
            </a:r>
            <a:r>
              <a:rPr lang="lt-LT" dirty="0"/>
              <a:t>DL</a:t>
            </a:r>
            <a:r>
              <a:rPr lang="en-US" dirty="0"/>
              <a:t>W (</a:t>
            </a:r>
            <a:r>
              <a:rPr lang="lt-LT" dirty="0"/>
              <a:t>Europos </a:t>
            </a:r>
            <a:r>
              <a:rPr lang="en-US" dirty="0" err="1"/>
              <a:t>atvirojo</a:t>
            </a:r>
            <a:r>
              <a:rPr lang="en-US" dirty="0"/>
              <a:t> </a:t>
            </a:r>
            <a:r>
              <a:rPr lang="lt-LT" dirty="0"/>
              <a:t>ir skaitmeninio mokymosi</a:t>
            </a:r>
            <a:r>
              <a:rPr lang="en-US" dirty="0"/>
              <a:t> </a:t>
            </a:r>
            <a:r>
              <a:rPr lang="en-US" dirty="0" err="1"/>
              <a:t>savait</a:t>
            </a:r>
            <a:r>
              <a:rPr lang="lt-LT" dirty="0"/>
              <a:t>ė);</a:t>
            </a:r>
            <a:r>
              <a:rPr lang="en-US" dirty="0"/>
              <a:t> </a:t>
            </a:r>
            <a:endParaRPr lang="lt-LT" dirty="0"/>
          </a:p>
          <a:p>
            <a:r>
              <a:rPr lang="lt-LT" dirty="0" err="1"/>
              <a:t>LieDM</a:t>
            </a:r>
            <a:r>
              <a:rPr lang="lt-LT" dirty="0"/>
              <a:t> nuotoliniuose renginiuose 2023 m. </a:t>
            </a:r>
          </a:p>
          <a:p>
            <a:pPr marL="0" indent="0">
              <a:buNone/>
            </a:pPr>
            <a:r>
              <a:rPr lang="lt-LT" dirty="0"/>
              <a:t>dalyvavo virš 800 dalyvių. </a:t>
            </a:r>
          </a:p>
          <a:p>
            <a:endParaRPr lang="lt-LT" dirty="0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8E0BEFE-2348-6BB0-8BEB-B5129F705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749CFE-697B-439E-832E-0537B5563382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8CDCBB3-E8DD-16F2-5940-464064E0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dirty="0">
                <a:latin typeface="Georgia" panose="02040502050405020303" pitchFamily="18" charset="0"/>
              </a:rPr>
              <a:t>Daugiau informacijos LieDM asociacijos tinklapyje https://liedm.net/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61FE2CF-E482-2912-1E3D-5ED8EAC8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56B68-DC01-42A8-AB0E-B1845DB5D655}" type="slidenum">
              <a:rPr lang="lt-LT" smtClean="0"/>
              <a:pPr>
                <a:defRPr/>
              </a:pPr>
              <a:t>4</a:t>
            </a:fld>
            <a:endParaRPr lang="lt-LT" dirty="0"/>
          </a:p>
        </p:txBody>
      </p:sp>
      <p:pic>
        <p:nvPicPr>
          <p:cNvPr id="8" name="Paveikslėlis 2">
            <a:extLst>
              <a:ext uri="{FF2B5EF4-FFF2-40B4-BE49-F238E27FC236}">
                <a16:creationId xmlns:a16="http://schemas.microsoft.com/office/drawing/2014/main" id="{4E9653B1-ECCE-166D-13AB-F7CC14D61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385" y="4402138"/>
            <a:ext cx="1954212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2F02A8-58A0-58C2-A6FB-93D74525B9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805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EFA2326-BF95-DE1F-0121-50E26EC9C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Georgia" panose="02040502050405020303" pitchFamily="18" charset="0"/>
              </a:rPr>
              <a:t>Keletas 2023 metų temų</a:t>
            </a:r>
            <a:br>
              <a:rPr lang="lt-LT" dirty="0">
                <a:latin typeface="Georgia" panose="02040502050405020303" pitchFamily="18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2A4DD6E-31CC-5622-1D7F-59C074F7F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Besimokančiojo tapatybės nustatymas. Duomenų apsauga, etika internete.  </a:t>
            </a:r>
          </a:p>
          <a:p>
            <a:r>
              <a:rPr lang="en-US" sz="24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Skaitmeninių</a:t>
            </a:r>
            <a:r>
              <a:rPr lang="en-US" sz="2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ženklelių</a:t>
            </a:r>
            <a:r>
              <a:rPr lang="en-US" sz="2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saugyklos</a:t>
            </a:r>
            <a:r>
              <a:rPr lang="en-US" sz="2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galimybės</a:t>
            </a:r>
            <a:r>
              <a:rPr lang="lt-LT" sz="2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endParaRPr lang="lt-LT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Kaip technologiniais įrankiais atskleisti dezinformacijos ir propagandos poveikį. Medijų raštingumas.  </a:t>
            </a:r>
          </a:p>
          <a:p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MIRO skaitmeninė lenta. Privalumai bei gudrybės</a:t>
            </a:r>
            <a:endParaRPr lang="lt-L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t-LT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Skaitmeninės transformacijos meistriškumo mokykla: Ar hibridinis mokymas tikrai neišvengiamas ir kaip jį galėtume prisijaukinti?</a:t>
            </a:r>
            <a:endParaRPr lang="lt-LT" sz="2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lt-LT" sz="24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Kasmetinė nuotolinio mokymosi savaitė - Skaitmeninio švietimo iššūkiai ir galimybės.</a:t>
            </a:r>
          </a:p>
          <a:p>
            <a:endParaRPr lang="lt-LT" sz="2400" dirty="0"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lt-LT" dirty="0"/>
          </a:p>
          <a:p>
            <a:endParaRPr lang="lt-LT" dirty="0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41C3E91-6CCC-B888-B082-21BC6594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213F5D-6B8E-495A-A879-26C6D21041CA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DA8634C-1799-D45C-2956-86CADAA1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/>
              <a:t>Daugiau informacijos LieDM asociacijos tinklapyje https://liedm.net/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83A80B6-6C1B-11FD-CF32-426EEEEE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56B68-DC01-42A8-AB0E-B1845DB5D655}" type="slidenum">
              <a:rPr lang="lt-LT" smtClean="0"/>
              <a:pPr>
                <a:defRPr/>
              </a:pPr>
              <a:t>5</a:t>
            </a:fld>
            <a:endParaRPr lang="lt-L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BA463E-F3D1-FC07-DBDC-561955206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83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DEAFB54-7023-F42C-4F29-610E68BF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Georgia" panose="02040502050405020303" pitchFamily="18" charset="0"/>
              </a:rPr>
              <a:t>LIEDM ASOCIACIJOS NARIAI</a:t>
            </a:r>
            <a:br>
              <a:rPr lang="lt-LT" dirty="0">
                <a:latin typeface="Georgia" panose="02040502050405020303" pitchFamily="18" charset="0"/>
              </a:rPr>
            </a:br>
            <a:r>
              <a:rPr lang="lt-LT" sz="2000" dirty="0">
                <a:latin typeface="Georgia" panose="02040502050405020303" pitchFamily="18" charset="0"/>
              </a:rPr>
              <a:t>(2023 m.)</a:t>
            </a:r>
            <a:endParaRPr lang="lt-LT" sz="3600" dirty="0">
              <a:latin typeface="Georgia" panose="02040502050405020303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0557ECB-78A4-F410-6DB6-98EA4ADA6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628800"/>
            <a:ext cx="10310936" cy="4421087"/>
          </a:xfrm>
        </p:spPr>
        <p:txBody>
          <a:bodyPr/>
          <a:lstStyle/>
          <a:p>
            <a:pPr marL="0" indent="627063">
              <a:buNone/>
            </a:pPr>
            <a:endParaRPr lang="lt-LT" dirty="0"/>
          </a:p>
          <a:p>
            <a:pPr marL="0" indent="627063">
              <a:buNone/>
            </a:pPr>
            <a:r>
              <a:rPr lang="lt-LT" dirty="0"/>
              <a:t>Šiuo metu LieDM asociacijos narių sąrašą sudaro 37 institucijos (aukštosios mokyklos, profesinio mokymo centrai, bendrojo lavinimo mokyklos, suaugusiųjų švietimo centrai) ir individualūs nariai. </a:t>
            </a:r>
          </a:p>
          <a:p>
            <a:pPr marL="0" indent="0">
              <a:buNone/>
            </a:pPr>
            <a:r>
              <a:rPr lang="lt-LT" sz="3200" dirty="0">
                <a:latin typeface="Georgia" panose="02040502050405020303" pitchFamily="18" charset="0"/>
              </a:rPr>
              <a:t>    </a:t>
            </a:r>
            <a:r>
              <a:rPr lang="lt-LT" dirty="0">
                <a:latin typeface="Georgia" panose="02040502050405020303" pitchFamily="18" charset="0"/>
              </a:rPr>
              <a:t>	</a:t>
            </a:r>
            <a:r>
              <a:rPr lang="lt-LT" sz="3200" b="1" dirty="0">
                <a:latin typeface="Georgia" panose="02040502050405020303" pitchFamily="18" charset="0"/>
              </a:rPr>
              <a:t>KVIEČIAME JUNGTIS NAUJUS NARIUS!</a:t>
            </a:r>
            <a:endParaRPr lang="lt-LT" b="1" dirty="0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E6B8B6C-53C8-6D64-42DB-BB02E88A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EA5EA-3248-4803-B369-9440475719AF}" type="datetime1">
              <a:rPr lang="lt-LT" smtClean="0"/>
              <a:t>2023-11-14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48775E9-EA66-6A29-96CF-F4F6F7EC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dirty="0">
                <a:latin typeface="Georgia" panose="02040502050405020303" pitchFamily="18" charset="0"/>
              </a:rPr>
              <a:t>Daugiau informacijos LieDM asociacijos tinklapyje https://liedm.net/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420B1B0-EF99-0746-F049-A53A17F3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56B68-DC01-42A8-AB0E-B1845DB5D655}" type="slidenum">
              <a:rPr lang="lt-LT" smtClean="0"/>
              <a:pPr>
                <a:defRPr/>
              </a:pPr>
              <a:t>6</a:t>
            </a:fld>
            <a:endParaRPr lang="lt-L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D09A42-8189-69FB-A0F5-C87166E10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9300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847C25C-F00B-0772-E552-CA3D8FE1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362" y="274638"/>
            <a:ext cx="8559039" cy="1143000"/>
          </a:xfrm>
        </p:spPr>
        <p:txBody>
          <a:bodyPr wrap="square" anchor="ctr">
            <a:normAutofit/>
          </a:bodyPr>
          <a:lstStyle/>
          <a:p>
            <a:r>
              <a:rPr lang="lt-LT" b="1" i="0" u="none" strike="noStrike" baseline="0"/>
              <a:t>KAIP TAPTI NARIU </a:t>
            </a:r>
            <a:endParaRPr lang="lt-LT" dirty="0"/>
          </a:p>
        </p:txBody>
      </p:sp>
      <p:pic>
        <p:nvPicPr>
          <p:cNvPr id="8" name="Paveikslėlis 2">
            <a:extLst>
              <a:ext uri="{FF2B5EF4-FFF2-40B4-BE49-F238E27FC236}">
                <a16:creationId xmlns:a16="http://schemas.microsoft.com/office/drawing/2014/main" id="{BC6EAA08-7C81-5B74-96CE-8437AAA52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9018" y="1600201"/>
            <a:ext cx="4525963" cy="4525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74F101A-9BC3-7413-124D-560670013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 wrap="square" anchor="t">
            <a:normAutofit/>
          </a:bodyPr>
          <a:lstStyle/>
          <a:p>
            <a:r>
              <a:rPr lang="lt-LT"/>
              <a:t>Susisiekite su mumis </a:t>
            </a:r>
            <a:r>
              <a:rPr lang="lt-LT">
                <a:hlinkClick r:id="rId4"/>
              </a:rPr>
              <a:t>administracija</a:t>
            </a:r>
            <a:r>
              <a:rPr lang="en-US">
                <a:hlinkClick r:id="rId4"/>
              </a:rPr>
              <a:t>@liedm.net</a:t>
            </a:r>
            <a:r>
              <a:rPr lang="en-US"/>
              <a:t>. </a:t>
            </a:r>
          </a:p>
          <a:p>
            <a:endParaRPr lang="en-US"/>
          </a:p>
          <a:p>
            <a:r>
              <a:rPr lang="en-US"/>
              <a:t>Daugiau informacijos </a:t>
            </a:r>
            <a:r>
              <a:rPr lang="en-US">
                <a:hlinkClick r:id="rId5"/>
              </a:rPr>
              <a:t>https://liedm.net/</a:t>
            </a:r>
            <a:endParaRPr lang="en-US"/>
          </a:p>
          <a:p>
            <a:pPr marL="0" indent="0">
              <a:buNone/>
            </a:pPr>
            <a:endParaRPr lang="lt-LT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1069DA4-37F9-53F7-C36D-FB86CEE8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9EF4B559-5320-498C-9781-A65BA959CB67}" type="datetime1">
              <a:rPr lang="lt-LT" smtClean="0"/>
              <a:pPr>
                <a:spcAft>
                  <a:spcPts val="600"/>
                </a:spcAft>
                <a:defRPr/>
              </a:pPr>
              <a:t>2023-11-14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D6BA717C-37E7-BFD2-731E-919A3423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lt-LT" sz="1000"/>
              <a:t>Daugiau informacijos LieDM asociacijos tinklapyje https://liedm.net/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D0286EC-14EE-84A6-8C78-A930506F8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A2E56B68-DC01-42A8-AB0E-B1845DB5D655}" type="slidenum">
              <a:rPr lang="lt-LT" smtClean="0"/>
              <a:pPr>
                <a:spcAft>
                  <a:spcPts val="600"/>
                </a:spcAft>
                <a:defRPr/>
              </a:pPr>
              <a:t>7</a:t>
            </a:fld>
            <a:endParaRPr lang="lt-L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FC74A9-18B1-80C6-0CD2-CE048B1D79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3557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DD22-B542-4CDB-9EBE-9CD278AA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2762" y="274638"/>
            <a:ext cx="8533878" cy="1143000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4100" dirty="0" err="1"/>
              <a:t>Generatyvinis</a:t>
            </a:r>
            <a:r>
              <a:rPr lang="en-US" sz="4100" dirty="0"/>
              <a:t> </a:t>
            </a:r>
            <a:r>
              <a:rPr lang="en-US" sz="4100" dirty="0" err="1"/>
              <a:t>dirbtinis</a:t>
            </a:r>
            <a:r>
              <a:rPr lang="en-US" sz="4100" dirty="0"/>
              <a:t> </a:t>
            </a:r>
            <a:r>
              <a:rPr lang="en-US" sz="4100" dirty="0" err="1"/>
              <a:t>intelektas</a:t>
            </a:r>
            <a:r>
              <a:rPr lang="en-US" sz="41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56D3E-4C61-4782-A847-4F6D50FFD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962" y="2564904"/>
            <a:ext cx="5866638" cy="3588103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t-LT" sz="3600" dirty="0"/>
              <a:t>Kaip keičiasi ir keisis švietimas? </a:t>
            </a:r>
          </a:p>
          <a:p>
            <a:pPr marL="0" indent="0">
              <a:buNone/>
            </a:pPr>
            <a:r>
              <a:rPr lang="lt-LT" sz="3600" dirty="0"/>
              <a:t>Kokia DI pridėtinė vertė?</a:t>
            </a:r>
          </a:p>
          <a:p>
            <a:pPr marL="0" indent="0">
              <a:buNone/>
            </a:pPr>
            <a:r>
              <a:rPr lang="lt-LT" sz="3600" dirty="0"/>
              <a:t>Kokius iššūkius jis kuria?</a:t>
            </a:r>
          </a:p>
        </p:txBody>
      </p:sp>
      <p:pic>
        <p:nvPicPr>
          <p:cNvPr id="3074" name="Picture 2" descr="Alertness, Animal, Animal Themes, Avian, Beak, Bird">
            <a:extLst>
              <a:ext uri="{FF2B5EF4-FFF2-40B4-BE49-F238E27FC236}">
                <a16:creationId xmlns:a16="http://schemas.microsoft.com/office/drawing/2014/main" id="{F9829EC5-BCE2-4406-92A7-C071C93F8BB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6" r="6472" b="-1"/>
          <a:stretch/>
        </p:blipFill>
        <p:spPr bwMode="auto">
          <a:xfrm>
            <a:off x="6197600" y="1600201"/>
            <a:ext cx="5384800" cy="4525963"/>
          </a:xfrm>
          <a:prstGeom prst="rect">
            <a:avLst/>
          </a:prstGeom>
          <a:noFill/>
        </p:spPr>
      </p:pic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2A79BDC-C422-868D-4AB1-B29CDAF3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9CA7381D-A100-497E-90A2-2DF49E81D846}" type="datetime1">
              <a:rPr lang="lt-LT" smtClean="0"/>
              <a:pPr>
                <a:spcAft>
                  <a:spcPts val="600"/>
                </a:spcAft>
                <a:defRPr/>
              </a:pPr>
              <a:t>2023-11-14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E97A4D7-1EE4-CC4E-9945-39D0141D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lt-LT" sz="1000"/>
              <a:t>Daugiau informacijos LieDM asociacijos tinklapyje https://liedm.net/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11A4985-D0C3-AADF-AEE5-87691DF3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72FE6BD-6B18-4C7A-8C9B-29C49DD9A0B1}" type="slidenum">
              <a:rPr lang="lt-LT" smtClean="0"/>
              <a:pPr>
                <a:spcAft>
                  <a:spcPts val="600"/>
                </a:spcAft>
                <a:defRPr/>
              </a:pPr>
              <a:t>8</a:t>
            </a:fld>
            <a:endParaRPr lang="lt-L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5B6906-1B51-12FD-012E-8151FE88A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2" y="179627"/>
            <a:ext cx="3238500" cy="1143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4643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04EC863ECF2B9643967AA5B3B7B53AC0" ma:contentTypeVersion="14" ma:contentTypeDescription="Kurkite naują dokumentą." ma:contentTypeScope="" ma:versionID="ace8dbfdfe91cc8cb7c66459739c1db5">
  <xsd:schema xmlns:xsd="http://www.w3.org/2001/XMLSchema" xmlns:xs="http://www.w3.org/2001/XMLSchema" xmlns:p="http://schemas.microsoft.com/office/2006/metadata/properties" xmlns:ns3="af950ff0-1d59-46b1-827b-d2aa56a87439" xmlns:ns4="c5bf11ce-26ca-4adf-bbba-32f31fd70979" targetNamespace="http://schemas.microsoft.com/office/2006/metadata/properties" ma:root="true" ma:fieldsID="0e375aa1dc92d46b7b513f88cab80bdb" ns3:_="" ns4:_="">
    <xsd:import namespace="af950ff0-1d59-46b1-827b-d2aa56a87439"/>
    <xsd:import namespace="c5bf11ce-26ca-4adf-bbba-32f31fd709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50ff0-1d59-46b1-827b-d2aa56a874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f11ce-26ca-4adf-bbba-32f31fd709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Bendrinimo užuominos maiš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577B81-6330-4975-88EC-BBA11D650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50ff0-1d59-46b1-827b-d2aa56a87439"/>
    <ds:schemaRef ds:uri="c5bf11ce-26ca-4adf-bbba-32f31fd709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11AC96-40D4-4639-9A70-F239672A97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4FBC5C-2A10-4545-984A-90772BEAAA77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af950ff0-1d59-46b1-827b-d2aa56a87439"/>
    <ds:schemaRef ds:uri="c5bf11ce-26ca-4adf-bbba-32f31fd70979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5619</TotalTime>
  <Words>398</Words>
  <Application>Microsoft Macintosh PowerPoint</Application>
  <PresentationFormat>Widescreen</PresentationFormat>
  <Paragraphs>65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</vt:lpstr>
      <vt:lpstr>Georgia</vt:lpstr>
      <vt:lpstr>Times New Roman</vt:lpstr>
      <vt:lpstr>Wingdings</vt:lpstr>
      <vt:lpstr>Office Theme</vt:lpstr>
      <vt:lpstr>  LIETUVOS NUOTOLINIO IR E.MOKYMOSI ASOCIACIJA LieDM  </vt:lpstr>
      <vt:lpstr> ASOCIACIJOS TIKSLAS  Plėtoti technologijomis grindžiamą, nuotolinį ir e. mokymąsi.  </vt:lpstr>
      <vt:lpstr>VEIKLOS PRIORITETAI </vt:lpstr>
      <vt:lpstr>Bendradarbiavimas</vt:lpstr>
      <vt:lpstr>Keletas 2023 metų temų </vt:lpstr>
      <vt:lpstr>LIEDM ASOCIACIJOS NARIAI (2023 m.)</vt:lpstr>
      <vt:lpstr>KAIP TAPTI NARIU </vt:lpstr>
      <vt:lpstr>Generatyvinis dirbtinis intelektas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LieDM asociacijos 2019 m. veiklų ataskaita</dc:title>
  <dc:creator>Estela Daukšienė</dc:creator>
  <cp:lastModifiedBy>Daiva Urmonienė</cp:lastModifiedBy>
  <cp:revision>47</cp:revision>
  <cp:lastPrinted>2023-11-10T07:30:08Z</cp:lastPrinted>
  <dcterms:created xsi:type="dcterms:W3CDTF">2020-03-22T13:34:02Z</dcterms:created>
  <dcterms:modified xsi:type="dcterms:W3CDTF">2023-11-14T11:39:52Z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0x01010004EC863ECF2B9643967AA5B3B7B53AC0</vt:lpwstr>
  </property>
</Properties>
</file>