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783501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6892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2640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1812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19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5930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0725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313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14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0305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4765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007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8069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6365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1586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3" name="Shape 22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4977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6" name="Shape 106"/>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420450" y="6356350"/>
            <a:ext cx="22665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2" name="Shape 112"/>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8" name="Shape 118"/>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119" name="Shape 1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4" name="Shape 124"/>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5" name="Shape 125"/>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6" name="Shape 1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1" name="Shape 13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2" name="Shape 13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3" name="Shape 13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4" name="Shape 13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5" name="Shape 1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0" name="Shape 1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3"/>
        <p:cNvGrpSpPr/>
        <p:nvPr/>
      </p:nvGrpSpPr>
      <p:grpSpPr>
        <a:xfrm>
          <a:off x="0" y="0"/>
          <a:ext cx="0" cy="0"/>
          <a:chOff x="0" y="0"/>
          <a:chExt cx="0" cy="0"/>
        </a:xfrm>
      </p:grpSpPr>
      <p:sp>
        <p:nvSpPr>
          <p:cNvPr id="144" name="Shape 1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9" name="Shape 14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150" name="Shape 1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1" name="Shape 1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6" name="Shape 156"/>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8" name="Shape 1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3" name="Shape 163"/>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64" name="Shape 1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6" name="Shape 1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9" name="Shape 169"/>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70" name="Shape 1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1" name="Shape 1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21" name="Shape 21"/>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93" name="Shape 93"/>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94" name="Shape 9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5" name="Shape 95"/>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99" name="Shape 99"/>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00" name="Shape 100"/>
          <p:cNvSpPr/>
          <p:nvPr/>
        </p:nvSpPr>
        <p:spPr>
          <a:xfrm>
            <a:off x="7771124" y="6452575"/>
            <a:ext cx="11415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01" name="Shape 101"/>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02" name="Shape 102"/>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103" name="Shape 103"/>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1141998" y="1201971"/>
            <a:ext cx="6630402"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0" i="0" u="none" strike="noStrike" cap="none" dirty="0">
                <a:solidFill>
                  <a:schemeClr val="dk1"/>
                </a:solidFill>
                <a:latin typeface="Arial"/>
                <a:ea typeface="Arial"/>
                <a:cs typeface="Arial"/>
                <a:sym typeface="Arial"/>
              </a:rPr>
              <a:t/>
            </a:r>
            <a:br>
              <a:rPr lang="en-US" sz="3600" b="0" i="0" u="none" strike="noStrike" cap="none" dirty="0">
                <a:solidFill>
                  <a:schemeClr val="dk1"/>
                </a:solidFill>
                <a:latin typeface="Arial"/>
                <a:ea typeface="Arial"/>
                <a:cs typeface="Arial"/>
                <a:sym typeface="Arial"/>
              </a:rPr>
            </a:br>
            <a:r>
              <a:rPr lang="lt-LT" sz="4400" b="0" i="0" u="none" strike="noStrike" cap="none" dirty="0" smtClean="0">
                <a:solidFill>
                  <a:schemeClr val="dk1"/>
                </a:solidFill>
                <a:latin typeface="Arial"/>
                <a:ea typeface="Arial"/>
                <a:cs typeface="Arial"/>
                <a:sym typeface="Arial"/>
              </a:rPr>
              <a:t>Supratimo lavinimo užduotys</a:t>
            </a:r>
            <a:endParaRPr lang="en-US" sz="4400" b="0" i="0" u="none" strike="noStrike" cap="none" dirty="0">
              <a:solidFill>
                <a:schemeClr val="dk1"/>
              </a:solidFill>
              <a:latin typeface="Arial"/>
              <a:ea typeface="Arial"/>
              <a:cs typeface="Arial"/>
              <a:sym typeface="Arial"/>
            </a:endParaRPr>
          </a:p>
        </p:txBody>
      </p:sp>
      <p:sp>
        <p:nvSpPr>
          <p:cNvPr id="178" name="Shape 178"/>
          <p:cNvSpPr txBox="1">
            <a:spLocks noGrp="1"/>
          </p:cNvSpPr>
          <p:nvPr>
            <p:ph type="subTitle" idx="1"/>
          </p:nvPr>
        </p:nvSpPr>
        <p:spPr>
          <a:xfrm>
            <a:off x="2123728" y="4509120"/>
            <a:ext cx="6630400" cy="2102354"/>
          </a:xfrm>
          <a:prstGeom prst="rect">
            <a:avLst/>
          </a:prstGeom>
          <a:noFill/>
          <a:ln>
            <a:noFill/>
          </a:ln>
        </p:spPr>
        <p:txBody>
          <a:bodyPr lIns="91425" tIns="45700" rIns="91425" bIns="45700" anchor="t" anchorCtr="0">
            <a:noAutofit/>
          </a:bodyPr>
          <a:lstStyle/>
          <a:p>
            <a:pPr marL="0" marR="0" lvl="0" indent="0" algn="r" rtl="0">
              <a:spcBef>
                <a:spcPts val="0"/>
              </a:spcBef>
              <a:buClr>
                <a:srgbClr val="888888"/>
              </a:buClr>
              <a:buSzPct val="25000"/>
              <a:buFont typeface="Arial"/>
              <a:buNone/>
            </a:pPr>
            <a:r>
              <a:rPr lang="lt-LT" sz="1600" u="none" strike="noStrike" cap="none" dirty="0" smtClean="0">
                <a:solidFill>
                  <a:srgbClr val="888888"/>
                </a:solidFill>
                <a:sym typeface="Arial"/>
              </a:rPr>
              <a:t>Sukurta: </a:t>
            </a:r>
            <a:r>
              <a:rPr lang="en-US" sz="1600" b="1" u="none" strike="noStrike" cap="none" dirty="0" err="1" smtClean="0">
                <a:solidFill>
                  <a:srgbClr val="888888"/>
                </a:solidFill>
                <a:sym typeface="Arial"/>
              </a:rPr>
              <a:t>Auxilium</a:t>
            </a:r>
            <a:r>
              <a:rPr lang="en-US" sz="1600" b="1" u="none" strike="noStrike" cap="none" dirty="0" smtClean="0">
                <a:solidFill>
                  <a:srgbClr val="888888"/>
                </a:solidFill>
                <a:sym typeface="Arial"/>
              </a:rPr>
              <a:t> </a:t>
            </a:r>
            <a:r>
              <a:rPr lang="en-US" sz="1600" b="1" u="none" strike="noStrike" cap="none" dirty="0">
                <a:solidFill>
                  <a:srgbClr val="888888"/>
                </a:solidFill>
                <a:sym typeface="Arial"/>
              </a:rPr>
              <a:t>pro </a:t>
            </a:r>
            <a:r>
              <a:rPr lang="en-US" sz="1600" b="1" u="none" strike="noStrike" cap="none" dirty="0" err="1">
                <a:solidFill>
                  <a:srgbClr val="888888"/>
                </a:solidFill>
                <a:sym typeface="Arial"/>
              </a:rPr>
              <a:t>Regionibus</a:t>
            </a:r>
            <a:r>
              <a:rPr lang="en-US" sz="1600" b="1" u="none" strike="noStrike" cap="none" dirty="0">
                <a:solidFill>
                  <a:srgbClr val="888888"/>
                </a:solidFill>
                <a:sym typeface="Arial"/>
              </a:rPr>
              <a:t> </a:t>
            </a:r>
            <a:r>
              <a:rPr lang="en-US" sz="1600" b="1" u="none" strike="noStrike" cap="none" dirty="0" err="1">
                <a:solidFill>
                  <a:srgbClr val="888888"/>
                </a:solidFill>
                <a:sym typeface="Arial"/>
              </a:rPr>
              <a:t>Europae</a:t>
            </a:r>
            <a:r>
              <a:rPr lang="en-US" sz="1600" b="1" u="none" strike="noStrike" cap="none" dirty="0">
                <a:solidFill>
                  <a:srgbClr val="888888"/>
                </a:solidFill>
                <a:sym typeface="Arial"/>
              </a:rPr>
              <a:t> in Rebus </a:t>
            </a:r>
            <a:r>
              <a:rPr lang="en-US" sz="1600" b="1" u="none" strike="noStrike" cap="none" dirty="0" err="1" smtClean="0">
                <a:solidFill>
                  <a:srgbClr val="888888"/>
                </a:solidFill>
                <a:sym typeface="Arial"/>
              </a:rPr>
              <a:t>Culturalibus</a:t>
            </a:r>
            <a:r>
              <a:rPr lang="lt-LT" sz="1600" u="none" strike="noStrike" cap="none" dirty="0" smtClean="0">
                <a:solidFill>
                  <a:srgbClr val="888888"/>
                </a:solidFill>
                <a:sym typeface="Arial"/>
              </a:rPr>
              <a:t> </a:t>
            </a:r>
            <a:r>
              <a:rPr lang="en-US" sz="1600" u="none" strike="noStrike" cap="none" dirty="0" smtClean="0">
                <a:solidFill>
                  <a:srgbClr val="888888"/>
                </a:solidFill>
                <a:sym typeface="Arial"/>
              </a:rPr>
              <a:t>(</a:t>
            </a:r>
            <a:r>
              <a:rPr lang="en-US" sz="1600" b="0" i="0" u="none" strike="noStrike" cap="none" dirty="0" err="1">
                <a:solidFill>
                  <a:srgbClr val="888888"/>
                </a:solidFill>
                <a:sym typeface="Arial"/>
              </a:rPr>
              <a:t>Auxilium</a:t>
            </a:r>
            <a:r>
              <a:rPr lang="en-US" sz="1600" b="0" i="0" u="none" strike="noStrike" cap="none" dirty="0" smtClean="0">
                <a:solidFill>
                  <a:srgbClr val="888888"/>
                </a:solidFill>
                <a:sym typeface="Arial"/>
              </a:rPr>
              <a:t>)</a:t>
            </a:r>
            <a:r>
              <a:rPr lang="lt-LT" sz="1600" b="0" i="0" u="none" strike="noStrike" cap="none" dirty="0" smtClean="0">
                <a:solidFill>
                  <a:srgbClr val="888888"/>
                </a:solidFill>
                <a:sym typeface="Arial"/>
              </a:rPr>
              <a:t>, </a:t>
            </a:r>
            <a:r>
              <a:rPr lang="lt-LT" sz="1600" b="0" i="0" u="none" strike="noStrike" cap="none" dirty="0" err="1" smtClean="0">
                <a:solidFill>
                  <a:srgbClr val="888888"/>
                </a:solidFill>
                <a:sym typeface="Arial"/>
              </a:rPr>
              <a:t>Austria</a:t>
            </a:r>
            <a:endParaRPr lang="lt-LT" sz="1600" b="0" i="0" u="none" strike="noStrike" cap="none" dirty="0" smtClean="0">
              <a:solidFill>
                <a:srgbClr val="888888"/>
              </a:solidFill>
              <a:sym typeface="Arial"/>
            </a:endParaRPr>
          </a:p>
          <a:p>
            <a:pPr marL="0" marR="0" lvl="0" indent="0" algn="r" rtl="0">
              <a:spcBef>
                <a:spcPts val="0"/>
              </a:spcBef>
              <a:buClr>
                <a:srgbClr val="888888"/>
              </a:buClr>
              <a:buSzPct val="25000"/>
              <a:buFont typeface="Arial"/>
              <a:buNone/>
            </a:pPr>
            <a:endParaRPr lang="lt-LT" sz="1600" b="0" i="0" u="none" strike="noStrike" cap="none" dirty="0" smtClean="0">
              <a:solidFill>
                <a:srgbClr val="888888"/>
              </a:solidFill>
              <a:sym typeface="Arial"/>
            </a:endParaRPr>
          </a:p>
          <a:p>
            <a:pPr marL="0" marR="0" lvl="0" indent="0" algn="r" rtl="0">
              <a:spcBef>
                <a:spcPts val="0"/>
              </a:spcBef>
              <a:buClr>
                <a:srgbClr val="888888"/>
              </a:buClr>
              <a:buSzPct val="25000"/>
              <a:buFont typeface="Arial"/>
              <a:buNone/>
            </a:pPr>
            <a:r>
              <a:rPr lang="lt-LT" sz="1600" dirty="0" smtClean="0"/>
              <a:t>Adaptuota: </a:t>
            </a:r>
            <a:r>
              <a:rPr lang="lt-LT" sz="1600" b="1" dirty="0" smtClean="0"/>
              <a:t>Šiaulių profesinio rengimo centras </a:t>
            </a:r>
            <a:r>
              <a:rPr lang="lt-LT" sz="1600" dirty="0" smtClean="0"/>
              <a:t>(Lietuva)</a:t>
            </a:r>
            <a:endParaRPr lang="en-US" sz="1600" b="0" i="0" u="none" strike="noStrike" cap="none" dirty="0">
              <a:solidFill>
                <a:srgbClr val="888888"/>
              </a:solidFill>
              <a:sym typeface="Arial"/>
            </a:endParaRPr>
          </a:p>
          <a:p>
            <a:pPr marL="0" marR="0" lvl="0" indent="0" algn="ctr" rtl="0">
              <a:spcBef>
                <a:spcPts val="640"/>
              </a:spcBef>
              <a:buClr>
                <a:srgbClr val="888888"/>
              </a:buClr>
              <a:buSzPct val="25000"/>
              <a:buFont typeface="Arial"/>
              <a:buNone/>
            </a:pPr>
            <a:endParaRPr sz="3200" b="0" i="0" u="none" strike="noStrike" cap="none" dirty="0">
              <a:solidFill>
                <a:srgbClr val="888888"/>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212200" y="1484775"/>
            <a:ext cx="6076499" cy="4524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3200" b="0" i="0" u="none" strike="noStrike" cap="none" dirty="0" smtClean="0">
                <a:solidFill>
                  <a:schemeClr val="dk1"/>
                </a:solidFill>
                <a:latin typeface="Calibri"/>
                <a:ea typeface="Calibri"/>
                <a:cs typeface="Calibri"/>
                <a:sym typeface="Calibri"/>
              </a:rPr>
              <a:t>Jūs jau priėjote parko vidurį. Apžiūrėkite žmones aplink. </a:t>
            </a:r>
            <a:endParaRPr lang="en-US" sz="32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3200" b="0" i="0" u="none" strike="noStrike" cap="none" dirty="0" smtClean="0">
                <a:solidFill>
                  <a:schemeClr val="dk1"/>
                </a:solidFill>
                <a:latin typeface="Calibri"/>
                <a:ea typeface="Calibri"/>
                <a:cs typeface="Calibri"/>
                <a:sym typeface="Calibri"/>
              </a:rPr>
              <a:t>Neskubėkite. Jei reikia, užmerkite akis ir įsivaizduokite vaizdus. </a:t>
            </a:r>
            <a:endParaRPr sz="32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32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1043608" y="1556791"/>
            <a:ext cx="7128792" cy="397031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3600" dirty="0" smtClean="0">
                <a:solidFill>
                  <a:schemeClr val="dk1"/>
                </a:solidFill>
                <a:latin typeface="Calibri"/>
                <a:ea typeface="Calibri"/>
                <a:cs typeface="Calibri"/>
                <a:sym typeface="Calibri"/>
              </a:rPr>
              <a:t>O dabar - pats laikas grįžti į realybę. </a:t>
            </a:r>
            <a:endParaRPr lang="en-US" sz="36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3600" b="0" i="0" u="none" strike="noStrike" cap="none" dirty="0" smtClean="0">
                <a:solidFill>
                  <a:schemeClr val="dk1"/>
                </a:solidFill>
                <a:latin typeface="Calibri"/>
                <a:ea typeface="Calibri"/>
                <a:cs typeface="Calibri"/>
                <a:sym typeface="Calibri"/>
              </a:rPr>
              <a:t>Jei esate pasirengę, įjunkite sekančią skaidrę. </a:t>
            </a:r>
            <a:endParaRPr lang="en-US" sz="36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a:stretch/>
        </p:blipFill>
        <p:spPr>
          <a:xfrm>
            <a:off x="5235274" y="0"/>
            <a:ext cx="3908700" cy="2992500"/>
          </a:xfrm>
          <a:prstGeom prst="rect">
            <a:avLst/>
          </a:prstGeom>
          <a:noFill/>
          <a:ln>
            <a:noFill/>
          </a:ln>
        </p:spPr>
      </p:pic>
      <p:sp>
        <p:nvSpPr>
          <p:cNvPr id="241" name="Shape 241"/>
          <p:cNvSpPr txBox="1"/>
          <p:nvPr/>
        </p:nvSpPr>
        <p:spPr>
          <a:xfrm>
            <a:off x="159525" y="1236575"/>
            <a:ext cx="5742600" cy="1880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lt-LT" sz="3000" b="1" i="0" u="none" strike="noStrike" cap="none" dirty="0" smtClean="0">
                <a:solidFill>
                  <a:schemeClr val="dk1"/>
                </a:solidFill>
                <a:latin typeface="Calibri"/>
                <a:ea typeface="Calibri"/>
                <a:cs typeface="Calibri"/>
                <a:sym typeface="Calibri"/>
              </a:rPr>
              <a:t>Dabar, prieš atidarydami </a:t>
            </a:r>
          </a:p>
          <a:p>
            <a:pPr marL="0" marR="0" lvl="0" indent="0" algn="l" rtl="0">
              <a:spcBef>
                <a:spcPts val="0"/>
              </a:spcBef>
              <a:buSzPct val="25000"/>
              <a:buNone/>
            </a:pPr>
            <a:r>
              <a:rPr lang="lt-LT" sz="3000" b="1" i="0" u="none" strike="noStrike" cap="none" dirty="0" smtClean="0">
                <a:solidFill>
                  <a:schemeClr val="dk1"/>
                </a:solidFill>
                <a:latin typeface="Calibri"/>
                <a:ea typeface="Calibri"/>
                <a:cs typeface="Calibri"/>
                <a:sym typeface="Calibri"/>
              </a:rPr>
              <a:t>sekančią skaidrę, užrašykite ant  popieriaus:</a:t>
            </a:r>
          </a:p>
          <a:p>
            <a:pPr marL="0" marR="0" lvl="0" indent="0" algn="l" rtl="0">
              <a:spcBef>
                <a:spcPts val="0"/>
              </a:spcBef>
              <a:buSzPct val="25000"/>
              <a:buNone/>
            </a:pPr>
            <a:r>
              <a:rPr lang="lt-LT" sz="3600" b="1" dirty="0" smtClean="0">
                <a:solidFill>
                  <a:schemeClr val="dk1"/>
                </a:solidFill>
                <a:latin typeface="Calibri"/>
                <a:ea typeface="Calibri"/>
                <a:cs typeface="Calibri"/>
                <a:sym typeface="Calibri"/>
              </a:rPr>
              <a:t>Kokius žmones matėte</a:t>
            </a:r>
            <a:r>
              <a:rPr lang="en-US" sz="3600" b="1" i="0" u="none" strike="noStrike" cap="none" dirty="0" smtClean="0">
                <a:solidFill>
                  <a:schemeClr val="dk1"/>
                </a:solidFill>
                <a:latin typeface="Calibri"/>
                <a:ea typeface="Calibri"/>
                <a:cs typeface="Calibri"/>
                <a:sym typeface="Calibri"/>
              </a:rPr>
              <a:t>?</a:t>
            </a:r>
            <a:endParaRPr lang="en-US" sz="3600" b="1" i="0" u="none" strike="noStrike" cap="none" dirty="0">
              <a:solidFill>
                <a:schemeClr val="dk1"/>
              </a:solidFill>
              <a:latin typeface="Calibri"/>
              <a:ea typeface="Calibri"/>
              <a:cs typeface="Calibri"/>
              <a:sym typeface="Calibri"/>
            </a:endParaRPr>
          </a:p>
        </p:txBody>
      </p:sp>
      <p:sp>
        <p:nvSpPr>
          <p:cNvPr id="242" name="Shape 242"/>
          <p:cNvSpPr txBox="1"/>
          <p:nvPr/>
        </p:nvSpPr>
        <p:spPr>
          <a:xfrm>
            <a:off x="1075250" y="3229951"/>
            <a:ext cx="7416900" cy="2911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lt-LT" sz="2800" b="0" i="0" u="none" strike="noStrike" cap="none" dirty="0" smtClean="0">
                <a:solidFill>
                  <a:schemeClr val="dk1"/>
                </a:solidFill>
                <a:latin typeface="Calibri"/>
                <a:ea typeface="Calibri"/>
                <a:cs typeface="Calibri"/>
                <a:sym typeface="Calibri"/>
              </a:rPr>
              <a:t>Pavyzdžiui</a:t>
            </a:r>
            <a:r>
              <a:rPr lang="en-US" sz="2800" b="0" i="0" u="none" strike="noStrike" cap="none" dirty="0" smtClean="0">
                <a:solidFill>
                  <a:schemeClr val="dk1"/>
                </a:solidFill>
                <a:latin typeface="Calibri"/>
                <a:ea typeface="Calibri"/>
                <a:cs typeface="Calibri"/>
                <a:sym typeface="Calibri"/>
              </a:rPr>
              <a:t>: </a:t>
            </a:r>
            <a:r>
              <a:rPr lang="lt-LT" sz="2800" dirty="0" smtClean="0">
                <a:solidFill>
                  <a:schemeClr val="dk1"/>
                </a:solidFill>
                <a:latin typeface="Calibri"/>
                <a:ea typeface="Calibri"/>
                <a:cs typeface="Calibri"/>
                <a:sym typeface="Calibri"/>
              </a:rPr>
              <a:t>Ar matėte moterį</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lt-LT" sz="2800" b="0" i="0" u="none" strike="noStrike" cap="none" dirty="0" smtClean="0">
                <a:solidFill>
                  <a:schemeClr val="dk1"/>
                </a:solidFill>
                <a:latin typeface="Calibri"/>
                <a:ea typeface="Calibri"/>
                <a:cs typeface="Calibri"/>
                <a:sym typeface="Calibri"/>
              </a:rPr>
              <a:t>                    Ar matėte vyrą</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2800" b="0" i="0" u="none" strike="noStrike" cap="none" dirty="0">
                <a:solidFill>
                  <a:schemeClr val="dk1"/>
                </a:solidFill>
                <a:latin typeface="Calibri"/>
                <a:ea typeface="Calibri"/>
                <a:cs typeface="Calibri"/>
                <a:sym typeface="Calibri"/>
              </a:rPr>
              <a:t>	       </a:t>
            </a:r>
            <a:r>
              <a:rPr lang="en-US" sz="2800" b="0" i="0" u="none" strike="noStrike" cap="none" dirty="0" smtClean="0">
                <a:solidFill>
                  <a:schemeClr val="dk1"/>
                </a:solidFill>
                <a:latin typeface="Calibri"/>
                <a:ea typeface="Calibri"/>
                <a:cs typeface="Calibri"/>
                <a:sym typeface="Calibri"/>
              </a:rPr>
              <a:t> </a:t>
            </a:r>
            <a:r>
              <a:rPr lang="lt-LT" sz="2800" b="0" i="0" u="none" strike="noStrike" cap="none" dirty="0" smtClean="0">
                <a:solidFill>
                  <a:schemeClr val="dk1"/>
                </a:solidFill>
                <a:latin typeface="Calibri"/>
                <a:ea typeface="Calibri"/>
                <a:cs typeface="Calibri"/>
                <a:sym typeface="Calibri"/>
              </a:rPr>
              <a:t> </a:t>
            </a:r>
            <a:r>
              <a:rPr lang="lt-LT" sz="2800" dirty="0" smtClean="0">
                <a:solidFill>
                  <a:schemeClr val="dk1"/>
                </a:solidFill>
                <a:latin typeface="Calibri"/>
                <a:ea typeface="Calibri"/>
                <a:cs typeface="Calibri"/>
                <a:sym typeface="Calibri"/>
              </a:rPr>
              <a:t>Ar matėte vaikų</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2800" b="0" i="0" u="none" strike="noStrike" cap="none" dirty="0">
                <a:solidFill>
                  <a:schemeClr val="dk1"/>
                </a:solidFill>
                <a:latin typeface="Calibri"/>
                <a:ea typeface="Calibri"/>
                <a:cs typeface="Calibri"/>
                <a:sym typeface="Calibri"/>
              </a:rPr>
              <a:t>                    </a:t>
            </a:r>
            <a:r>
              <a:rPr lang="lt-LT" sz="2800" dirty="0" smtClean="0">
                <a:solidFill>
                  <a:schemeClr val="dk1"/>
                </a:solidFill>
                <a:latin typeface="Calibri"/>
                <a:ea typeface="Calibri"/>
                <a:cs typeface="Calibri"/>
                <a:sym typeface="Calibri"/>
              </a:rPr>
              <a:t>Ar matėte vyresnio amžiaus žmonių</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2800" b="0" i="0" u="none" strike="noStrike" cap="none" dirty="0">
                <a:solidFill>
                  <a:schemeClr val="dk1"/>
                </a:solidFill>
                <a:latin typeface="Calibri"/>
                <a:ea typeface="Calibri"/>
                <a:cs typeface="Calibri"/>
                <a:sym typeface="Calibri"/>
              </a:rPr>
              <a:t>                    </a:t>
            </a:r>
            <a:r>
              <a:rPr lang="lt-LT" sz="2800" dirty="0" smtClean="0">
                <a:solidFill>
                  <a:schemeClr val="dk1"/>
                </a:solidFill>
                <a:latin typeface="Calibri"/>
                <a:ea typeface="Calibri"/>
                <a:cs typeface="Calibri"/>
                <a:sym typeface="Calibri"/>
              </a:rPr>
              <a:t>Ką dar matėte</a:t>
            </a:r>
            <a:r>
              <a:rPr lang="en-US" sz="2800" b="0" i="0" u="none" strike="noStrike" cap="none" dirty="0" smtClean="0">
                <a:solidFill>
                  <a:schemeClr val="dk1"/>
                </a:solidFill>
                <a:latin typeface="Calibri"/>
                <a:ea typeface="Calibri"/>
                <a:cs typeface="Calibri"/>
                <a:sym typeface="Calibri"/>
              </a:rPr>
              <a:t>? </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1600" dirty="0">
              <a:solidFill>
                <a:schemeClr val="dk1"/>
              </a:solidFill>
              <a:latin typeface="Calibri"/>
              <a:ea typeface="Calibri"/>
              <a:cs typeface="Calibri"/>
              <a:sym typeface="Calibri"/>
            </a:endParaRPr>
          </a:p>
          <a:p>
            <a:pPr marL="0" marR="0" lvl="0" indent="0" algn="l" rtl="0">
              <a:spcBef>
                <a:spcPts val="0"/>
              </a:spcBef>
              <a:buSzPct val="25000"/>
              <a:buNone/>
            </a:pPr>
            <a:r>
              <a:rPr lang="lt-LT" sz="2800" b="0" i="0" u="none" strike="noStrike" cap="none" dirty="0" smtClean="0">
                <a:solidFill>
                  <a:schemeClr val="dk1"/>
                </a:solidFill>
                <a:latin typeface="Calibri"/>
                <a:ea typeface="Calibri"/>
                <a:cs typeface="Calibri"/>
                <a:sym typeface="Calibri"/>
              </a:rPr>
              <a:t>Kruopščiai užsirašykite. </a:t>
            </a:r>
            <a:endParaRPr lang="en-US" sz="28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pic>
        <p:nvPicPr>
          <p:cNvPr id="248" name="Shape 248"/>
          <p:cNvPicPr preferRelativeResize="0"/>
          <p:nvPr/>
        </p:nvPicPr>
        <p:blipFill rotWithShape="1">
          <a:blip r:embed="rId3">
            <a:alphaModFix/>
          </a:blip>
          <a:srcRect/>
          <a:stretch/>
        </p:blipFill>
        <p:spPr>
          <a:xfrm>
            <a:off x="7452320" y="1700808"/>
            <a:ext cx="603937" cy="936103"/>
          </a:xfrm>
          <a:prstGeom prst="rect">
            <a:avLst/>
          </a:prstGeom>
          <a:noFill/>
          <a:ln>
            <a:noFill/>
          </a:ln>
        </p:spPr>
      </p:pic>
      <p:pic>
        <p:nvPicPr>
          <p:cNvPr id="249" name="Shape 249"/>
          <p:cNvPicPr preferRelativeResize="0"/>
          <p:nvPr/>
        </p:nvPicPr>
        <p:blipFill rotWithShape="1">
          <a:blip r:embed="rId4">
            <a:alphaModFix/>
          </a:blip>
          <a:srcRect/>
          <a:stretch/>
        </p:blipFill>
        <p:spPr>
          <a:xfrm>
            <a:off x="7668343" y="1412775"/>
            <a:ext cx="807440" cy="795327"/>
          </a:xfrm>
          <a:prstGeom prst="rect">
            <a:avLst/>
          </a:prstGeom>
          <a:noFill/>
          <a:ln>
            <a:noFill/>
          </a:ln>
        </p:spPr>
      </p:pic>
      <p:sp>
        <p:nvSpPr>
          <p:cNvPr id="250" name="Shape 250"/>
          <p:cNvSpPr txBox="1"/>
          <p:nvPr/>
        </p:nvSpPr>
        <p:spPr>
          <a:xfrm>
            <a:off x="1069850" y="1844825"/>
            <a:ext cx="6670500" cy="4524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lt-LT" sz="3200" b="0" i="0" u="none" strike="noStrike" cap="none" dirty="0" smtClean="0">
                <a:solidFill>
                  <a:schemeClr val="dk1"/>
                </a:solidFill>
                <a:latin typeface="Calibri"/>
                <a:ea typeface="Calibri"/>
                <a:cs typeface="Calibri"/>
                <a:sym typeface="Calibri"/>
              </a:rPr>
              <a:t>Tikriausiai matėte žmones, kurie buvo</a:t>
            </a:r>
            <a:r>
              <a:rPr lang="en-US" sz="3200" b="0" i="0" u="none" strike="noStrike" cap="none" dirty="0" smtClean="0">
                <a:solidFill>
                  <a:schemeClr val="dk1"/>
                </a:solidFill>
                <a:latin typeface="Calibri"/>
                <a:ea typeface="Calibri"/>
                <a:cs typeface="Calibri"/>
                <a:sym typeface="Calibri"/>
              </a:rPr>
              <a:t>:</a:t>
            </a:r>
            <a:endParaRPr lang="en-US" sz="3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100000"/>
              <a:buFont typeface="Arial"/>
              <a:buChar char="•"/>
            </a:pPr>
            <a:r>
              <a:rPr lang="lt-LT" sz="3200" b="0" i="0" u="none" strike="noStrike" cap="none" dirty="0" smtClean="0">
                <a:solidFill>
                  <a:schemeClr val="dk1"/>
                </a:solidFill>
                <a:latin typeface="Calibri"/>
                <a:ea typeface="Calibri"/>
                <a:cs typeface="Calibri"/>
                <a:sym typeface="Calibri"/>
              </a:rPr>
              <a:t> vaikai, paaugliai</a:t>
            </a:r>
            <a:endParaRPr lang="en-US" sz="3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100000"/>
              <a:buFont typeface="Arial"/>
              <a:buChar char="•"/>
            </a:pPr>
            <a:r>
              <a:rPr lang="lt-LT" sz="3200" b="0" i="0" u="none" strike="noStrike" cap="none" dirty="0" smtClean="0">
                <a:solidFill>
                  <a:schemeClr val="dk1"/>
                </a:solidFill>
                <a:latin typeface="Calibri"/>
                <a:ea typeface="Calibri"/>
                <a:cs typeface="Calibri"/>
                <a:sym typeface="Calibri"/>
              </a:rPr>
              <a:t> moterys</a:t>
            </a:r>
            <a:endParaRPr lang="en-US" sz="3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100000"/>
              <a:buFont typeface="Arial"/>
              <a:buChar char="•"/>
            </a:pPr>
            <a:r>
              <a:rPr lang="lt-LT" sz="3200" b="0" i="0" u="none" strike="noStrike" cap="none" dirty="0" smtClean="0">
                <a:solidFill>
                  <a:schemeClr val="dk1"/>
                </a:solidFill>
                <a:latin typeface="Calibri"/>
                <a:ea typeface="Calibri"/>
                <a:cs typeface="Calibri"/>
                <a:sym typeface="Calibri"/>
              </a:rPr>
              <a:t> vyrai</a:t>
            </a:r>
            <a:endParaRPr lang="en-US" sz="3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100000"/>
              <a:buFont typeface="Arial"/>
              <a:buChar char="•"/>
            </a:pPr>
            <a:r>
              <a:rPr lang="lt-LT" sz="3200" b="0" i="0" u="none" strike="noStrike" cap="none" dirty="0" smtClean="0">
                <a:solidFill>
                  <a:schemeClr val="dk1"/>
                </a:solidFill>
                <a:latin typeface="Calibri"/>
                <a:ea typeface="Calibri"/>
                <a:cs typeface="Calibri"/>
                <a:sym typeface="Calibri"/>
              </a:rPr>
              <a:t> pagyvenę žmonės</a:t>
            </a:r>
            <a:endParaRPr lang="en-US" sz="3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3200" b="0" i="0" u="none" strike="noStrike" cap="none" dirty="0">
                <a:solidFill>
                  <a:schemeClr val="dk1"/>
                </a:solidFill>
                <a:latin typeface="Calibri"/>
                <a:ea typeface="Calibri"/>
                <a:cs typeface="Calibri"/>
                <a:sym typeface="Calibri"/>
              </a:rPr>
              <a:t>…</a:t>
            </a:r>
          </a:p>
          <a:p>
            <a:pPr marL="0" marR="0" lvl="0" indent="0" algn="l" rtl="0">
              <a:spcBef>
                <a:spcPts val="0"/>
              </a:spcBef>
              <a:buNone/>
            </a:pPr>
            <a:endParaRPr sz="3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3200" b="0" i="0" u="none" strike="noStrike" cap="none" dirty="0">
                <a:solidFill>
                  <a:schemeClr val="dk1"/>
                </a:solidFill>
                <a:latin typeface="Calibri"/>
                <a:ea typeface="Calibri"/>
                <a:cs typeface="Calibri"/>
                <a:sym typeface="Calibri"/>
              </a:rPr>
              <a:t> </a:t>
            </a:r>
            <a:r>
              <a:rPr lang="lt-LT" sz="3200" b="0" i="0" u="none" strike="noStrike" cap="none" dirty="0" smtClean="0">
                <a:solidFill>
                  <a:schemeClr val="dk1"/>
                </a:solidFill>
                <a:latin typeface="Calibri"/>
                <a:ea typeface="Calibri"/>
                <a:cs typeface="Calibri"/>
                <a:sym typeface="Calibri"/>
              </a:rPr>
              <a:t>bet tikriausiai taip pat matėte</a:t>
            </a:r>
            <a:r>
              <a:rPr lang="en-US" sz="3200" b="0" i="0" u="none" strike="noStrike" cap="none" dirty="0" smtClean="0">
                <a:solidFill>
                  <a:schemeClr val="dk1"/>
                </a:solidFill>
                <a:latin typeface="Calibri"/>
                <a:ea typeface="Calibri"/>
                <a:cs typeface="Calibri"/>
                <a:sym typeface="Calibri"/>
              </a:rPr>
              <a:t>…</a:t>
            </a:r>
            <a:endParaRPr lang="en-US" sz="32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6" name="Shape 256"/>
          <p:cNvSpPr txBox="1">
            <a:spLocks noGrp="1"/>
          </p:cNvSpPr>
          <p:nvPr>
            <p:ph type="body" idx="1"/>
          </p:nvPr>
        </p:nvSpPr>
        <p:spPr>
          <a:xfrm>
            <a:off x="1142000" y="1916874"/>
            <a:ext cx="6670500" cy="40380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lt-LT" dirty="0" smtClean="0"/>
              <a:t>Skirtingų tautybių žmones</a:t>
            </a:r>
            <a:r>
              <a:rPr lang="en-US" sz="3200" b="0" i="0" u="none" strike="noStrike" cap="none" dirty="0" smtClean="0">
                <a:solidFill>
                  <a:schemeClr val="dk1"/>
                </a:solidFill>
                <a:latin typeface="Arial"/>
                <a:ea typeface="Arial"/>
                <a:cs typeface="Arial"/>
                <a:sym typeface="Arial"/>
              </a:rPr>
              <a:t>? </a:t>
            </a:r>
            <a:endParaRPr lang="en-US" sz="3200" b="0" i="0" u="none" strike="noStrike" cap="none" dirty="0">
              <a:solidFill>
                <a:schemeClr val="dk1"/>
              </a:solidFill>
              <a:latin typeface="Arial"/>
              <a:ea typeface="Arial"/>
              <a:cs typeface="Arial"/>
              <a:sym typeface="Arial"/>
            </a:endParaRPr>
          </a:p>
          <a:p>
            <a:pPr marL="342900" marR="0" lvl="0" indent="-342900" algn="l" rtl="0">
              <a:spcBef>
                <a:spcPts val="640"/>
              </a:spcBef>
              <a:buClr>
                <a:schemeClr val="dk1"/>
              </a:buClr>
              <a:buSzPct val="100000"/>
              <a:buFont typeface="Arial"/>
              <a:buChar char="•"/>
            </a:pPr>
            <a:r>
              <a:rPr lang="lt-LT" dirty="0" smtClean="0"/>
              <a:t>Žmones nešiojančius akinius</a:t>
            </a:r>
            <a:r>
              <a:rPr lang="en-US" sz="3200" b="0" i="0" u="none" strike="noStrike" cap="none" dirty="0" smtClean="0">
                <a:solidFill>
                  <a:schemeClr val="dk1"/>
                </a:solidFill>
                <a:latin typeface="Arial"/>
                <a:ea typeface="Arial"/>
                <a:cs typeface="Arial"/>
                <a:sym typeface="Arial"/>
              </a:rPr>
              <a:t>?</a:t>
            </a:r>
            <a:endParaRPr lang="en-US" sz="3200" b="0" i="0" u="none" strike="noStrike" cap="none" dirty="0">
              <a:solidFill>
                <a:schemeClr val="dk1"/>
              </a:solidFill>
              <a:latin typeface="Arial"/>
              <a:ea typeface="Arial"/>
              <a:cs typeface="Arial"/>
              <a:sym typeface="Arial"/>
            </a:endParaRPr>
          </a:p>
          <a:p>
            <a:pPr marL="342900" marR="0" lvl="0" indent="-342900" algn="l" rtl="0">
              <a:spcBef>
                <a:spcPts val="640"/>
              </a:spcBef>
              <a:buClr>
                <a:schemeClr val="dk1"/>
              </a:buClr>
              <a:buSzPct val="100000"/>
              <a:buFont typeface="Arial"/>
              <a:buChar char="•"/>
            </a:pPr>
            <a:r>
              <a:rPr lang="lt-LT" dirty="0" smtClean="0"/>
              <a:t>Žmones neįgaliųjų vežimėliuose</a:t>
            </a:r>
            <a:r>
              <a:rPr lang="en-US" sz="3200" b="0" i="0" u="none" strike="noStrike" cap="none" dirty="0" smtClean="0">
                <a:solidFill>
                  <a:schemeClr val="dk1"/>
                </a:solidFill>
                <a:latin typeface="Arial"/>
                <a:ea typeface="Arial"/>
                <a:cs typeface="Arial"/>
                <a:sym typeface="Arial"/>
              </a:rPr>
              <a:t>? </a:t>
            </a:r>
            <a:endParaRPr lang="en-US" sz="3200" b="0" i="0" u="none" strike="noStrike" cap="none" dirty="0">
              <a:solidFill>
                <a:schemeClr val="dk1"/>
              </a:solidFill>
              <a:latin typeface="Arial"/>
              <a:ea typeface="Arial"/>
              <a:cs typeface="Arial"/>
              <a:sym typeface="Arial"/>
            </a:endParaRPr>
          </a:p>
          <a:p>
            <a:pPr marL="342900" marR="0" lvl="0" indent="-342900" algn="l" rtl="0">
              <a:spcBef>
                <a:spcPts val="640"/>
              </a:spcBef>
              <a:buClr>
                <a:schemeClr val="dk1"/>
              </a:buClr>
              <a:buSzPct val="100000"/>
              <a:buFont typeface="Arial"/>
              <a:buChar char="•"/>
            </a:pPr>
            <a:r>
              <a:rPr lang="en-US" sz="3200" b="0" i="0" u="none" strike="noStrike" cap="none" dirty="0">
                <a:solidFill>
                  <a:schemeClr val="dk1"/>
                </a:solidFill>
                <a:latin typeface="Arial"/>
                <a:ea typeface="Arial"/>
                <a:cs typeface="Arial"/>
                <a:sym typeface="Arial"/>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108520" y="908720"/>
            <a:ext cx="936104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lt-LT" sz="4400" b="1" i="0" u="none" strike="noStrike" cap="none" dirty="0" smtClean="0">
                <a:solidFill>
                  <a:schemeClr val="dk1"/>
                </a:solidFill>
                <a:latin typeface="Arial"/>
                <a:ea typeface="Arial"/>
                <a:cs typeface="Arial"/>
                <a:sym typeface="Arial"/>
              </a:rPr>
              <a:t>Kuo naudingas šis pratimas</a:t>
            </a:r>
            <a:r>
              <a:rPr lang="en-US" sz="4400" b="1" i="0" u="none" strike="noStrike" cap="none" dirty="0" smtClean="0">
                <a:solidFill>
                  <a:schemeClr val="dk1"/>
                </a:solidFill>
                <a:latin typeface="Arial"/>
                <a:ea typeface="Arial"/>
                <a:cs typeface="Arial"/>
                <a:sym typeface="Arial"/>
              </a:rPr>
              <a:t>? </a:t>
            </a:r>
            <a:endParaRPr lang="en-US" sz="4400" b="1" i="0" u="none" strike="noStrike" cap="none" dirty="0">
              <a:solidFill>
                <a:schemeClr val="dk1"/>
              </a:solidFill>
              <a:latin typeface="Arial"/>
              <a:ea typeface="Arial"/>
              <a:cs typeface="Arial"/>
              <a:sym typeface="Arial"/>
            </a:endParaRPr>
          </a:p>
        </p:txBody>
      </p:sp>
      <p:sp>
        <p:nvSpPr>
          <p:cNvPr id="262" name="Shape 262"/>
          <p:cNvSpPr txBox="1"/>
          <p:nvPr/>
        </p:nvSpPr>
        <p:spPr>
          <a:xfrm>
            <a:off x="683568" y="2041865"/>
            <a:ext cx="7848872" cy="3785700"/>
          </a:xfrm>
          <a:prstGeom prst="rect">
            <a:avLst/>
          </a:prstGeom>
          <a:noFill/>
          <a:ln>
            <a:noFill/>
          </a:ln>
        </p:spPr>
        <p:txBody>
          <a:bodyPr lIns="91425" tIns="45700" rIns="91425" bIns="45700" anchor="t" anchorCtr="0">
            <a:noAutofit/>
          </a:bodyPr>
          <a:lstStyle/>
          <a:p>
            <a:pPr marL="0" marR="0" lvl="0" indent="0" rtl="0">
              <a:spcBef>
                <a:spcPts val="0"/>
              </a:spcBef>
              <a:buClr>
                <a:schemeClr val="dk1"/>
              </a:buClr>
              <a:buSzPct val="100000"/>
              <a:buFont typeface="Noto Sans Symbols"/>
              <a:buChar char="➢"/>
            </a:pPr>
            <a:r>
              <a:rPr lang="lt-LT" sz="2400" b="0" i="0" u="none" strike="noStrike" cap="none" dirty="0" smtClean="0">
                <a:solidFill>
                  <a:schemeClr val="dk1"/>
                </a:solidFill>
                <a:latin typeface="Calibri"/>
                <a:ea typeface="Calibri"/>
                <a:cs typeface="Calibri"/>
                <a:sym typeface="Calibri"/>
              </a:rPr>
              <a:t> Mes dažniausiai įsivaizduojame tai, ką dažniausiai matome</a:t>
            </a:r>
            <a:endParaRPr lang="en-US" sz="2400" b="0" i="0" u="none" strike="noStrike" cap="none" dirty="0">
              <a:solidFill>
                <a:schemeClr val="dk1"/>
              </a:solidFill>
              <a:latin typeface="Calibri"/>
              <a:ea typeface="Calibri"/>
              <a:cs typeface="Calibri"/>
              <a:sym typeface="Calibri"/>
            </a:endParaRPr>
          </a:p>
          <a:p>
            <a:pPr marL="0" marR="0" lvl="0" indent="0" rtl="0">
              <a:spcBef>
                <a:spcPts val="0"/>
              </a:spcBef>
              <a:buNone/>
            </a:pPr>
            <a:endParaRPr b="0" i="0" u="none" strike="noStrike" cap="none" dirty="0">
              <a:solidFill>
                <a:schemeClr val="dk1"/>
              </a:solidFill>
              <a:latin typeface="Calibri"/>
              <a:ea typeface="Calibri"/>
              <a:cs typeface="Calibri"/>
              <a:sym typeface="Calibri"/>
            </a:endParaRPr>
          </a:p>
          <a:p>
            <a:pPr marL="0" marR="0" lvl="0" indent="0" rtl="0">
              <a:spcBef>
                <a:spcPts val="0"/>
              </a:spcBef>
              <a:buClr>
                <a:schemeClr val="dk1"/>
              </a:buClr>
              <a:buSzPct val="100000"/>
              <a:buFont typeface="Noto Sans Symbols"/>
              <a:buChar char="➢"/>
            </a:pPr>
            <a:r>
              <a:rPr lang="lt-LT" sz="2400" b="0" i="0" u="none" strike="noStrike" cap="none" dirty="0" smtClean="0">
                <a:solidFill>
                  <a:schemeClr val="dk1"/>
                </a:solidFill>
                <a:latin typeface="Calibri"/>
                <a:ea typeface="Calibri"/>
                <a:cs typeface="Calibri"/>
                <a:sym typeface="Calibri"/>
              </a:rPr>
              <a:t> Mes dažniausiai nepastebime dalykų, su kuriais nesame gerai susipažinę</a:t>
            </a:r>
            <a:endParaRPr lang="en-US" sz="24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2600" b="0" i="0" u="none" strike="noStrike" cap="none" dirty="0" smtClean="0">
                <a:solidFill>
                  <a:schemeClr val="dk1"/>
                </a:solidFill>
                <a:latin typeface="Calibri"/>
                <a:ea typeface="Calibri"/>
                <a:cs typeface="Calibri"/>
                <a:sym typeface="Calibri"/>
              </a:rPr>
              <a:t>Šio pratimo tikslas yra praplėsti Jūsų supratimą apie tai, kad egzistuoja skirtingų savybių turintys asmenys. Lygiai taip pat egzistuoja ir skirtingų kultūrų organizacijos, tik mes ne visuomet tai pastebime, kadangi dažnai per mažai žinome apie skirtingų kultūrų organizacijas ir joms būdingus bruožus.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lt-LT" sz="3200" b="0" i="0" u="none" strike="noStrike" cap="none" dirty="0" smtClean="0">
                <a:solidFill>
                  <a:srgbClr val="888888"/>
                </a:solidFill>
                <a:latin typeface="Arial"/>
                <a:ea typeface="Arial"/>
                <a:cs typeface="Arial"/>
                <a:sym typeface="Arial"/>
              </a:rPr>
              <a:t>Sukurta </a:t>
            </a:r>
            <a:r>
              <a:rPr lang="en-US" dirty="0" err="1" smtClean="0"/>
              <a:t>Auxilium</a:t>
            </a:r>
            <a:r>
              <a:rPr lang="lt-LT" dirty="0" smtClean="0"/>
              <a:t>, adaptuota Šiaulių profesinio rengimo centro</a:t>
            </a:r>
            <a:r>
              <a:rPr lang="en-US" sz="3200" b="0" i="0" u="none" strike="noStrike" cap="none" dirty="0" smtClean="0">
                <a:solidFill>
                  <a:srgbClr val="888888"/>
                </a:solidFill>
                <a:latin typeface="Arial"/>
                <a:ea typeface="Arial"/>
                <a:cs typeface="Arial"/>
                <a:sym typeface="Arial"/>
              </a:rPr>
              <a:t> Erasmus</a:t>
            </a:r>
            <a:r>
              <a:rPr lang="en-US" sz="3200" b="0" i="0" u="none" strike="noStrike" cap="none" dirty="0">
                <a:solidFill>
                  <a:srgbClr val="888888"/>
                </a:solidFill>
                <a:latin typeface="Arial"/>
                <a:ea typeface="Arial"/>
                <a:cs typeface="Arial"/>
                <a:sym typeface="Arial"/>
              </a:rPr>
              <a:t>+ </a:t>
            </a:r>
            <a:r>
              <a:rPr lang="en-US" sz="3200" b="0" i="0" u="none" strike="noStrike" cap="none" dirty="0" err="1" smtClean="0">
                <a:solidFill>
                  <a:srgbClr val="888888"/>
                </a:solidFill>
                <a:latin typeface="Arial"/>
                <a:ea typeface="Arial"/>
                <a:cs typeface="Arial"/>
                <a:sym typeface="Arial"/>
              </a:rPr>
              <a:t>proje</a:t>
            </a:r>
            <a:r>
              <a:rPr lang="lt-LT" sz="3200" b="0" i="0" u="none" strike="noStrike" cap="none" dirty="0" err="1" smtClean="0">
                <a:solidFill>
                  <a:srgbClr val="888888"/>
                </a:solidFill>
                <a:latin typeface="Arial"/>
                <a:ea typeface="Arial"/>
                <a:cs typeface="Arial"/>
                <a:sym typeface="Arial"/>
              </a:rPr>
              <a:t>kto</a:t>
            </a:r>
            <a:r>
              <a:rPr lang="lt-LT" sz="3200" b="0" i="0" u="none" strike="noStrike" cap="none" dirty="0" smtClean="0">
                <a:solidFill>
                  <a:srgbClr val="888888"/>
                </a:solidFill>
                <a:latin typeface="Arial"/>
                <a:ea typeface="Arial"/>
                <a:cs typeface="Arial"/>
                <a:sym typeface="Arial"/>
              </a:rPr>
              <a:t> </a:t>
            </a:r>
            <a:r>
              <a:rPr lang="en-US" sz="3200" b="0" i="0" u="none" strike="noStrike" cap="none" dirty="0" smtClean="0">
                <a:solidFill>
                  <a:srgbClr val="888888"/>
                </a:solidFill>
                <a:latin typeface="Arial"/>
                <a:ea typeface="Arial"/>
                <a:cs typeface="Arial"/>
                <a:sym typeface="Arial"/>
              </a:rPr>
              <a:t>“</a:t>
            </a:r>
            <a:r>
              <a:rPr lang="en-US" sz="3200" b="0" i="0" u="none" strike="noStrike" cap="none" dirty="0">
                <a:solidFill>
                  <a:srgbClr val="888888"/>
                </a:solidFill>
                <a:latin typeface="Arial"/>
                <a:ea typeface="Arial"/>
                <a:cs typeface="Arial"/>
                <a:sym typeface="Arial"/>
              </a:rPr>
              <a:t>Open Professional Collaboration for Innovation</a:t>
            </a:r>
            <a:r>
              <a:rPr lang="en-US" sz="3200" b="0" i="0" u="none" strike="noStrike" cap="none" dirty="0" smtClean="0">
                <a:solidFill>
                  <a:srgbClr val="888888"/>
                </a:solidFill>
                <a:latin typeface="Arial"/>
                <a:ea typeface="Arial"/>
                <a:cs typeface="Arial"/>
                <a:sym typeface="Arial"/>
              </a:rPr>
              <a:t>”</a:t>
            </a:r>
            <a:r>
              <a:rPr lang="lt-LT" sz="3200" b="0" i="0" u="none" strike="noStrike" cap="none" dirty="0" smtClean="0">
                <a:solidFill>
                  <a:srgbClr val="888888"/>
                </a:solidFill>
                <a:latin typeface="Arial"/>
                <a:ea typeface="Arial"/>
                <a:cs typeface="Arial"/>
                <a:sym typeface="Arial"/>
              </a:rPr>
              <a:t> įgyvendinimo metu</a:t>
            </a:r>
            <a:endParaRPr lang="en-US" sz="3200" b="0" i="0" u="none" strike="noStrike" cap="none" dirty="0">
              <a:solidFill>
                <a:srgbClr val="888888"/>
              </a:solidFill>
              <a:latin typeface="Arial"/>
              <a:ea typeface="Arial"/>
              <a:cs typeface="Arial"/>
              <a:sym typeface="Arial"/>
            </a:endParaRPr>
          </a:p>
        </p:txBody>
      </p:sp>
      <p:sp>
        <p:nvSpPr>
          <p:cNvPr id="268" name="Shape 268"/>
          <p:cNvSpPr txBox="1"/>
          <p:nvPr/>
        </p:nvSpPr>
        <p:spPr>
          <a:xfrm>
            <a:off x="1259632" y="4221088"/>
            <a:ext cx="6630400" cy="1365072"/>
          </a:xfrm>
          <a:prstGeom prst="rect">
            <a:avLst/>
          </a:prstGeom>
          <a:noFill/>
          <a:ln>
            <a:noFill/>
          </a:ln>
        </p:spPr>
        <p:txBody>
          <a:bodyPr lIns="91425" tIns="45700" rIns="91425" bIns="45700" anchor="ctr" anchorCtr="0">
            <a:noAutofit/>
          </a:bodyPr>
          <a:lstStyle/>
          <a:p>
            <a:pPr lvl="0" algn="ctr">
              <a:lnSpc>
                <a:spcPct val="80000"/>
              </a:lnSpc>
              <a:buClr>
                <a:srgbClr val="888888"/>
              </a:buClr>
              <a:buSzPct val="25000"/>
            </a:pPr>
            <a:r>
              <a:rPr lang="lt-LT" sz="2000" i="1" dirty="0" err="1">
                <a:solidFill>
                  <a:schemeClr val="bg1">
                    <a:lumMod val="50000"/>
                  </a:schemeClr>
                </a:solidFill>
              </a:rPr>
              <a:t>Erasmus</a:t>
            </a:r>
            <a:r>
              <a:rPr lang="lt-LT" sz="2000" i="1" dirty="0">
                <a:solidFill>
                  <a:schemeClr val="bg1">
                    <a:lumMod val="50000"/>
                  </a:schemeClr>
                </a:solidFill>
              </a:rPr>
              <a:t>+ programą Lietuvoje administruoja Švietimo mainų paramos fondas ir finansuoja Europos Komisija. Šis </a:t>
            </a:r>
            <a:r>
              <a:rPr lang="lt-LT" sz="2000" i="1" dirty="0" smtClean="0">
                <a:solidFill>
                  <a:schemeClr val="bg1">
                    <a:lumMod val="50000"/>
                  </a:schemeClr>
                </a:solidFill>
              </a:rPr>
              <a:t>AŠĮ atspindi </a:t>
            </a:r>
            <a:r>
              <a:rPr lang="lt-LT" sz="2000" i="1" dirty="0">
                <a:solidFill>
                  <a:schemeClr val="bg1">
                    <a:lumMod val="50000"/>
                  </a:schemeClr>
                </a:solidFill>
              </a:rPr>
              <a:t>tik autorių požiūrį, todėl Komisija negali būti laikoma atsakinga už bet kokį jame pateikiamos informacijos naudojimą.</a:t>
            </a:r>
            <a:endParaRPr lang="en-US" sz="2000" b="0" i="0" u="none" strike="noStrike" cap="none" dirty="0">
              <a:solidFill>
                <a:schemeClr val="bg1">
                  <a:lumMod val="50000"/>
                </a:schemeClr>
              </a:solidFil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259632" y="836712"/>
            <a:ext cx="69494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lt-LT" sz="3000" b="1" dirty="0" smtClean="0"/>
              <a:t>Kam lavinti supratimą? </a:t>
            </a:r>
            <a:r>
              <a:rPr lang="en-US" sz="3000" b="1" i="0" u="none" strike="noStrike" cap="none" dirty="0">
                <a:solidFill>
                  <a:schemeClr val="dk1"/>
                </a:solidFill>
                <a:latin typeface="Arial"/>
                <a:ea typeface="Arial"/>
                <a:cs typeface="Arial"/>
                <a:sym typeface="Arial"/>
              </a:rPr>
              <a:t/>
            </a:r>
            <a:br>
              <a:rPr lang="en-US" sz="3000" b="1" i="0" u="none" strike="noStrike" cap="none" dirty="0">
                <a:solidFill>
                  <a:schemeClr val="dk1"/>
                </a:solidFill>
                <a:latin typeface="Arial"/>
                <a:ea typeface="Arial"/>
                <a:cs typeface="Arial"/>
                <a:sym typeface="Arial"/>
              </a:rPr>
            </a:br>
            <a:endParaRPr lang="en-US" sz="3000" b="1" i="0" u="none" strike="noStrike" cap="none" dirty="0">
              <a:solidFill>
                <a:schemeClr val="dk1"/>
              </a:solidFill>
              <a:latin typeface="Arial"/>
              <a:ea typeface="Arial"/>
              <a:cs typeface="Arial"/>
              <a:sym typeface="Arial"/>
            </a:endParaRPr>
          </a:p>
        </p:txBody>
      </p:sp>
      <p:sp>
        <p:nvSpPr>
          <p:cNvPr id="185" name="Shape 185"/>
          <p:cNvSpPr txBox="1">
            <a:spLocks noGrp="1"/>
          </p:cNvSpPr>
          <p:nvPr>
            <p:ph type="body" idx="1"/>
          </p:nvPr>
        </p:nvSpPr>
        <p:spPr>
          <a:xfrm>
            <a:off x="1134050" y="2058650"/>
            <a:ext cx="76350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Arial"/>
              <a:buNone/>
            </a:pPr>
            <a:r>
              <a:rPr lang="lt-LT" sz="2600" b="0" i="0" u="none" strike="noStrike" cap="none" dirty="0" smtClean="0">
                <a:solidFill>
                  <a:schemeClr val="dk1"/>
                </a:solidFill>
                <a:latin typeface="Arial"/>
                <a:ea typeface="Arial"/>
                <a:cs typeface="Arial"/>
                <a:sym typeface="Arial"/>
              </a:rPr>
              <a:t>Užduoties įvykdymas užtruks 5-7 minutes. </a:t>
            </a:r>
          </a:p>
          <a:p>
            <a:pPr marL="342900" marR="0" lvl="0" indent="-342900" algn="l" rtl="0">
              <a:spcBef>
                <a:spcPts val="0"/>
              </a:spcBef>
              <a:buClr>
                <a:schemeClr val="dk1"/>
              </a:buClr>
              <a:buSzPct val="25000"/>
              <a:buFont typeface="Arial"/>
              <a:buNone/>
            </a:pPr>
            <a:endParaRPr lang="lt-LT" sz="2600" dirty="0"/>
          </a:p>
          <a:p>
            <a:pPr marL="342900" marR="0" lvl="0" indent="-342900" algn="l" rtl="0">
              <a:spcBef>
                <a:spcPts val="0"/>
              </a:spcBef>
              <a:buClr>
                <a:schemeClr val="dk1"/>
              </a:buClr>
              <a:buSzPct val="25000"/>
              <a:buFont typeface="Arial"/>
              <a:buNone/>
            </a:pPr>
            <a:r>
              <a:rPr lang="lt-LT" sz="2600" b="0" i="0" u="none" strike="noStrike" cap="none" dirty="0" smtClean="0">
                <a:solidFill>
                  <a:schemeClr val="dk1"/>
                </a:solidFill>
                <a:latin typeface="Arial"/>
                <a:ea typeface="Arial"/>
                <a:cs typeface="Arial"/>
                <a:sym typeface="Arial"/>
              </a:rPr>
              <a:t>Užduotį galima atlikti individualiai arba grupėje.</a:t>
            </a:r>
          </a:p>
          <a:p>
            <a:pPr marL="342900" marR="0" lvl="0" indent="-342900" algn="l" rtl="0">
              <a:spcBef>
                <a:spcPts val="0"/>
              </a:spcBef>
              <a:buClr>
                <a:schemeClr val="dk1"/>
              </a:buClr>
              <a:buSzPct val="25000"/>
              <a:buFont typeface="Arial"/>
              <a:buNone/>
            </a:pPr>
            <a:r>
              <a:rPr lang="lt-LT" sz="2600" b="0" i="0" u="none" strike="noStrike" cap="none" dirty="0" smtClean="0">
                <a:solidFill>
                  <a:schemeClr val="dk1"/>
                </a:solidFill>
                <a:latin typeface="Arial"/>
                <a:ea typeface="Arial"/>
                <a:cs typeface="Arial"/>
                <a:sym typeface="Arial"/>
              </a:rPr>
              <a:t> </a:t>
            </a:r>
            <a:endParaRPr lang="en-US" sz="2600" b="0" i="0" u="none" strike="noStrike" cap="none" dirty="0">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r>
              <a:rPr lang="lt-LT" sz="2600" b="0" i="0" u="none" strike="noStrike" cap="none" dirty="0" smtClean="0">
                <a:solidFill>
                  <a:schemeClr val="dk1"/>
                </a:solidFill>
                <a:latin typeface="Arial"/>
                <a:ea typeface="Arial"/>
                <a:cs typeface="Arial"/>
                <a:sym typeface="Arial"/>
              </a:rPr>
              <a:t>Toliau pateikiama informacija padės Jums geriau susiorientuoti – viskas, ko Jums reikės yra</a:t>
            </a:r>
          </a:p>
          <a:p>
            <a:pPr marL="342900" marR="0" lvl="0" indent="-342900" algn="l" rtl="0">
              <a:spcBef>
                <a:spcPts val="592"/>
              </a:spcBef>
              <a:buClr>
                <a:schemeClr val="dk1"/>
              </a:buClr>
              <a:buSzPct val="25000"/>
              <a:buFont typeface="Arial"/>
              <a:buNone/>
            </a:pPr>
            <a:r>
              <a:rPr lang="lt-LT" sz="2600" dirty="0" smtClean="0"/>
              <a:t>                  a) Jūsų vaizduotė</a:t>
            </a:r>
          </a:p>
          <a:p>
            <a:pPr marL="342900" marR="0" lvl="0" indent="-342900" algn="l" rtl="0">
              <a:spcBef>
                <a:spcPts val="592"/>
              </a:spcBef>
              <a:buClr>
                <a:schemeClr val="dk1"/>
              </a:buClr>
              <a:buSzPct val="25000"/>
              <a:buFont typeface="Arial"/>
              <a:buNone/>
            </a:pPr>
            <a:r>
              <a:rPr lang="lt-LT" sz="2600" dirty="0" smtClean="0"/>
              <a:t>                  b) Popierius ir pieštukas</a:t>
            </a:r>
            <a:endParaRPr sz="2600" b="0" i="0" u="none" strike="noStrike" cap="none" dirty="0">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endParaRPr sz="2600" b="0" i="0" u="none" strike="noStrike" cap="none" dirty="0">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endParaRPr sz="296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1251275" y="692700"/>
            <a:ext cx="6340200" cy="54336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lt-LT" sz="2960" b="0" i="0" u="none" strike="noStrike" cap="none" dirty="0" smtClean="0">
                <a:solidFill>
                  <a:schemeClr val="dk1"/>
                </a:solidFill>
                <a:latin typeface="Arial"/>
                <a:ea typeface="Arial"/>
                <a:cs typeface="Arial"/>
                <a:sym typeface="Arial"/>
              </a:rPr>
              <a:t>Užtikrinkite, kad esate ramioje ir netriukšmingoje aplinkoje ir galėsite užduočiai skirti 4-7 minutes savo laiko. </a:t>
            </a:r>
            <a:endParaRPr lang="en-US"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lt-LT" sz="2960" b="0" i="0" u="none" strike="noStrike" cap="none" dirty="0" smtClean="0">
                <a:solidFill>
                  <a:schemeClr val="dk1"/>
                </a:solidFill>
                <a:latin typeface="Arial"/>
                <a:ea typeface="Arial"/>
                <a:cs typeface="Arial"/>
                <a:sym typeface="Arial"/>
              </a:rPr>
              <a:t>Mėgaukitės užduoties atlikimu ir leiskite animuotai prezentacijai padėti Jums įvykdyti užduotį. </a:t>
            </a:r>
            <a:endParaRPr lang="en-US"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dirty="0">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25000"/>
              <a:buFont typeface="Arial"/>
              <a:buNone/>
            </a:pPr>
            <a:r>
              <a:rPr lang="en-US" sz="2960" b="0" i="0" u="none" strike="noStrike" cap="none" dirty="0">
                <a:solidFill>
                  <a:schemeClr val="dk1"/>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subTitle" idx="1"/>
          </p:nvPr>
        </p:nvSpPr>
        <p:spPr>
          <a:xfrm>
            <a:off x="578293" y="922929"/>
            <a:ext cx="6400800"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lt-LT" sz="4400" b="1" i="0" u="none" strike="noStrike" cap="none" dirty="0" smtClean="0">
                <a:solidFill>
                  <a:srgbClr val="888888"/>
                </a:solidFill>
                <a:latin typeface="Arial"/>
                <a:ea typeface="Arial"/>
                <a:cs typeface="Arial"/>
                <a:sym typeface="Arial"/>
              </a:rPr>
              <a:t>Pramogų parkas</a:t>
            </a:r>
            <a:endParaRPr lang="en-US" sz="4400" b="1" i="0" u="none" strike="noStrike" cap="none" dirty="0">
              <a:solidFill>
                <a:srgbClr val="888888"/>
              </a:solidFill>
              <a:latin typeface="Arial"/>
              <a:ea typeface="Arial"/>
              <a:cs typeface="Arial"/>
              <a:sym typeface="Arial"/>
            </a:endParaRPr>
          </a:p>
        </p:txBody>
      </p:sp>
      <p:sp>
        <p:nvSpPr>
          <p:cNvPr id="197" name="Shape 197"/>
          <p:cNvSpPr txBox="1"/>
          <p:nvPr/>
        </p:nvSpPr>
        <p:spPr>
          <a:xfrm>
            <a:off x="1061274" y="2426375"/>
            <a:ext cx="7725900" cy="31086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2800" b="0" i="0" u="none" strike="noStrike" cap="none" dirty="0" smtClean="0">
                <a:solidFill>
                  <a:schemeClr val="dk1"/>
                </a:solidFill>
                <a:latin typeface="Calibri"/>
                <a:ea typeface="Calibri"/>
                <a:cs typeface="Calibri"/>
                <a:sym typeface="Calibri"/>
              </a:rPr>
              <a:t>Pasivaikščiokime</a:t>
            </a:r>
            <a:r>
              <a:rPr lang="en-US" sz="2800" b="0" i="0" u="none" strike="noStrike" cap="none" dirty="0" smtClean="0">
                <a:solidFill>
                  <a:schemeClr val="dk1"/>
                </a:solidFill>
                <a:latin typeface="Calibri"/>
                <a:ea typeface="Calibri"/>
                <a:cs typeface="Calibri"/>
                <a:sym typeface="Calibri"/>
              </a:rPr>
              <a:t>. </a:t>
            </a:r>
            <a:endParaRPr lang="en-US" sz="2800" b="0" i="0" u="none" strike="noStrike" cap="none" dirty="0">
              <a:solidFill>
                <a:schemeClr val="dk1"/>
              </a:solidFill>
              <a:latin typeface="Calibri"/>
              <a:ea typeface="Calibri"/>
              <a:cs typeface="Calibri"/>
              <a:sym typeface="Calibri"/>
            </a:endParaRPr>
          </a:p>
          <a:p>
            <a:pPr lvl="0" algn="ctr">
              <a:buSzPct val="25000"/>
            </a:pPr>
            <a:r>
              <a:rPr lang="lt-LT" sz="2800" dirty="0" smtClean="0">
                <a:solidFill>
                  <a:schemeClr val="dk1"/>
                </a:solidFill>
                <a:latin typeface="Calibri"/>
                <a:ea typeface="Calibri"/>
                <a:cs typeface="Calibri"/>
                <a:sym typeface="Calibri"/>
              </a:rPr>
              <a:t>Pasivaikščiokime po pramogų parką</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28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2800" b="0" i="0" u="none" strike="noStrike" cap="none" dirty="0" smtClean="0">
                <a:solidFill>
                  <a:schemeClr val="dk1"/>
                </a:solidFill>
                <a:latin typeface="Calibri"/>
                <a:ea typeface="Calibri"/>
                <a:cs typeface="Calibri"/>
                <a:sym typeface="Calibri"/>
              </a:rPr>
              <a:t>Ar kada nors jau esate čia buvę</a:t>
            </a:r>
            <a:r>
              <a:rPr lang="en-US" sz="2800" b="0" i="0" u="none" strike="noStrike" cap="none" dirty="0" smtClean="0">
                <a:solidFill>
                  <a:schemeClr val="dk1"/>
                </a:solidFill>
                <a:latin typeface="Calibri"/>
                <a:ea typeface="Calibri"/>
                <a:cs typeface="Calibri"/>
                <a:sym typeface="Calibri"/>
              </a:rPr>
              <a:t>? </a:t>
            </a:r>
            <a:endParaRPr lang="en-US" sz="28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2800" b="0" i="0" u="none" strike="noStrike" cap="none" dirty="0" smtClean="0">
                <a:solidFill>
                  <a:schemeClr val="dk1"/>
                </a:solidFill>
                <a:latin typeface="Calibri"/>
                <a:ea typeface="Calibri"/>
                <a:cs typeface="Calibri"/>
                <a:sym typeface="Calibri"/>
              </a:rPr>
              <a:t>Ar esate matęs visus šiuos žmones</a:t>
            </a:r>
            <a:r>
              <a:rPr lang="en-US" sz="2800" b="0" i="0" u="none" strike="noStrike" cap="none" dirty="0" smtClean="0">
                <a:solidFill>
                  <a:schemeClr val="dk1"/>
                </a:solidFill>
                <a:latin typeface="Calibri"/>
                <a:ea typeface="Calibri"/>
                <a:cs typeface="Calibri"/>
                <a:sym typeface="Calibri"/>
              </a:rPr>
              <a:t>? </a:t>
            </a:r>
            <a:r>
              <a:rPr lang="lt-LT" sz="2800" b="0" i="0" u="none" strike="noStrike" cap="none" dirty="0" smtClean="0">
                <a:solidFill>
                  <a:schemeClr val="dk1"/>
                </a:solidFill>
                <a:latin typeface="Calibri"/>
                <a:ea typeface="Calibri"/>
                <a:cs typeface="Calibri"/>
                <a:sym typeface="Calibri"/>
              </a:rPr>
              <a:t>Girdėję visus keistus garsus</a:t>
            </a:r>
            <a:r>
              <a:rPr lang="en-US" sz="2800" b="0" i="0" u="none" strike="noStrike" cap="none" dirty="0" smtClean="0">
                <a:solidFill>
                  <a:schemeClr val="dk1"/>
                </a:solidFill>
                <a:latin typeface="Calibri"/>
                <a:ea typeface="Calibri"/>
                <a:cs typeface="Calibri"/>
                <a:sym typeface="Calibri"/>
              </a:rPr>
              <a:t>? </a:t>
            </a:r>
            <a:endParaRPr lang="en-US" sz="2800" b="0" i="0" u="none" strike="noStrike" cap="none" dirty="0">
              <a:solidFill>
                <a:schemeClr val="dk1"/>
              </a:solidFill>
              <a:latin typeface="Calibri"/>
              <a:ea typeface="Calibri"/>
              <a:cs typeface="Calibri"/>
              <a:sym typeface="Calibri"/>
            </a:endParaRPr>
          </a:p>
          <a:p>
            <a:pPr marL="0" marR="0" lvl="0" indent="0" algn="ctr" rtl="0">
              <a:spcBef>
                <a:spcPts val="0"/>
              </a:spcBef>
              <a:buSzPct val="25000"/>
              <a:buNone/>
            </a:pPr>
            <a:r>
              <a:rPr lang="lt-LT" sz="2800" b="0" i="0" u="none" strike="noStrike" cap="none" dirty="0" smtClean="0">
                <a:solidFill>
                  <a:schemeClr val="dk1"/>
                </a:solidFill>
                <a:latin typeface="Calibri"/>
                <a:ea typeface="Calibri"/>
                <a:cs typeface="Calibri"/>
                <a:sym typeface="Calibri"/>
              </a:rPr>
              <a:t>O kaip dėl viliojančių aplink sklandančių kvapų</a:t>
            </a:r>
            <a:r>
              <a:rPr lang="en-US" sz="2800" b="0" i="0" u="none" strike="noStrike" cap="none" dirty="0" smtClean="0">
                <a:solidFill>
                  <a:schemeClr val="dk1"/>
                </a:solidFill>
                <a:latin typeface="Calibri"/>
                <a:ea typeface="Calibri"/>
                <a:cs typeface="Calibri"/>
                <a:sym typeface="Calibri"/>
              </a:rPr>
              <a:t>?</a:t>
            </a:r>
            <a:endParaRPr lang="en-US" sz="28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2800" b="0" i="0" u="none" strike="noStrike" cap="none" dirty="0">
              <a:solidFill>
                <a:schemeClr val="dk1"/>
              </a:solidFill>
              <a:latin typeface="Calibri"/>
              <a:ea typeface="Calibri"/>
              <a:cs typeface="Calibri"/>
              <a:sym typeface="Calibri"/>
            </a:endParaRPr>
          </a:p>
          <a:p>
            <a:pPr marL="0" marR="0" lvl="0" indent="0" algn="l" rtl="0">
              <a:spcBef>
                <a:spcPts val="0"/>
              </a:spcBef>
              <a:buNone/>
            </a:pPr>
            <a:endParaRPr sz="2800" b="0" i="0" u="none" strike="noStrike" cap="none" dirty="0">
              <a:solidFill>
                <a:schemeClr val="dk1"/>
              </a:solidFill>
              <a:latin typeface="Calibri"/>
              <a:ea typeface="Calibri"/>
              <a:cs typeface="Calibri"/>
              <a:sym typeface="Calibri"/>
            </a:endParaRPr>
          </a:p>
        </p:txBody>
      </p:sp>
      <p:pic>
        <p:nvPicPr>
          <p:cNvPr id="198" name="Shape 198"/>
          <p:cNvPicPr preferRelativeResize="0"/>
          <p:nvPr/>
        </p:nvPicPr>
        <p:blipFill rotWithShape="1">
          <a:blip r:embed="rId3">
            <a:alphaModFix/>
          </a:blip>
          <a:srcRect/>
          <a:stretch/>
        </p:blipFill>
        <p:spPr>
          <a:xfrm>
            <a:off x="6714225" y="0"/>
            <a:ext cx="2429700" cy="18219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1141999" y="1600200"/>
            <a:ext cx="6670557" cy="4354694"/>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lt-LT" sz="3200" b="0" i="0" u="none" strike="noStrike" cap="none" dirty="0" smtClean="0">
                <a:solidFill>
                  <a:schemeClr val="dk1"/>
                </a:solidFill>
                <a:latin typeface="Arial"/>
                <a:ea typeface="Arial"/>
                <a:cs typeface="Arial"/>
                <a:sym typeface="Arial"/>
              </a:rPr>
              <a:t>Šiandien saulėta diena ir Jus įeinate į pramogų parką. </a:t>
            </a:r>
          </a:p>
          <a:p>
            <a:pPr marL="0" marR="0" lvl="0" indent="0" algn="ctr" rtl="0">
              <a:spcBef>
                <a:spcPts val="0"/>
              </a:spcBef>
              <a:buClr>
                <a:schemeClr val="dk1"/>
              </a:buClr>
              <a:buSzPct val="25000"/>
              <a:buFont typeface="Arial"/>
              <a:buNone/>
            </a:pPr>
            <a:endParaRPr lang="lt-LT" dirty="0"/>
          </a:p>
          <a:p>
            <a:pPr marL="0" marR="0" lvl="0" indent="0" algn="ctr" rtl="0">
              <a:spcBef>
                <a:spcPts val="0"/>
              </a:spcBef>
              <a:buClr>
                <a:schemeClr val="dk1"/>
              </a:buClr>
              <a:buSzPct val="25000"/>
              <a:buFont typeface="Arial"/>
              <a:buNone/>
            </a:pPr>
            <a:r>
              <a:rPr lang="lt-LT" sz="3200" b="0" i="0" u="none" strike="noStrike" cap="none" dirty="0" smtClean="0">
                <a:solidFill>
                  <a:schemeClr val="dk1"/>
                </a:solidFill>
                <a:latin typeface="Arial"/>
                <a:ea typeface="Arial"/>
                <a:cs typeface="Arial"/>
                <a:sym typeface="Arial"/>
              </a:rPr>
              <a:t>Jūs apsidairote ir apžiūrite Jus supančius žmones.</a:t>
            </a:r>
          </a:p>
          <a:p>
            <a:pPr marL="0" marR="0" lvl="0" indent="0" algn="ctr" rtl="0">
              <a:spcBef>
                <a:spcPts val="0"/>
              </a:spcBef>
              <a:buClr>
                <a:schemeClr val="dk1"/>
              </a:buClr>
              <a:buSzPct val="25000"/>
              <a:buFont typeface="Arial"/>
              <a:buNone/>
            </a:pPr>
            <a:endParaRPr lang="lt-LT" sz="3200" b="0" i="0" u="none" strike="noStrike" cap="none" dirty="0" smtClean="0">
              <a:solidFill>
                <a:schemeClr val="dk1"/>
              </a:solidFill>
              <a:latin typeface="Arial"/>
              <a:ea typeface="Arial"/>
              <a:cs typeface="Arial"/>
              <a:sym typeface="Arial"/>
            </a:endParaRPr>
          </a:p>
          <a:p>
            <a:pPr marL="0" marR="0" lvl="0" indent="0" algn="ctr" rtl="0">
              <a:spcBef>
                <a:spcPts val="0"/>
              </a:spcBef>
              <a:buClr>
                <a:schemeClr val="dk1"/>
              </a:buClr>
              <a:buSzPct val="25000"/>
              <a:buFont typeface="Arial"/>
              <a:buNone/>
            </a:pPr>
            <a:r>
              <a:rPr lang="lt-LT" dirty="0" smtClean="0"/>
              <a:t>Jūs pradedate lėtai žingsniuoti. </a:t>
            </a:r>
            <a:r>
              <a:rPr lang="lt-LT" sz="3200" b="0" i="0" u="none" strike="noStrike" cap="none" dirty="0" smtClean="0">
                <a:solidFill>
                  <a:schemeClr val="dk1"/>
                </a:solidFill>
                <a:latin typeface="Arial"/>
                <a:ea typeface="Arial"/>
                <a:cs typeface="Arial"/>
                <a:sym typeface="Arial"/>
              </a:rPr>
              <a:t> </a:t>
            </a:r>
            <a:endParaRPr sz="3200" b="0" i="0" u="none" strike="noStrike" cap="none" dirty="0">
              <a:solidFill>
                <a:schemeClr val="dk1"/>
              </a:solidFill>
              <a:latin typeface="Arial"/>
              <a:ea typeface="Arial"/>
              <a:cs typeface="Arial"/>
              <a:sym typeface="Arial"/>
            </a:endParaRPr>
          </a:p>
        </p:txBody>
      </p:sp>
      <p:sp>
        <p:nvSpPr>
          <p:cNvPr id="204" name="Shape 204"/>
          <p:cNvSpPr/>
          <p:nvPr/>
        </p:nvSpPr>
        <p:spPr>
          <a:xfrm>
            <a:off x="1331640" y="2967334"/>
            <a:ext cx="6624735" cy="2677656"/>
          </a:xfrm>
          <a:prstGeom prst="rect">
            <a:avLst/>
          </a:prstGeom>
          <a:noFill/>
          <a:ln>
            <a:noFill/>
          </a:ln>
        </p:spPr>
        <p:txBody>
          <a:bodyPr lIns="91425" tIns="45700" rIns="91425" bIns="45700" anchor="t" anchorCtr="0">
            <a:noAutofit/>
          </a:bodyPr>
          <a:lstStyle/>
          <a:p>
            <a:pPr marL="0" marR="0" lvl="0" indent="0" algn="ctr" rtl="0">
              <a:spcBef>
                <a:spcPts val="0"/>
              </a:spcBef>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310985" y="3105834"/>
            <a:ext cx="8064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4000" dirty="0" smtClean="0">
                <a:solidFill>
                  <a:schemeClr val="dk1"/>
                </a:solidFill>
                <a:latin typeface="Calibri"/>
                <a:ea typeface="Calibri"/>
                <a:cs typeface="Calibri"/>
                <a:sym typeface="Calibri"/>
              </a:rPr>
              <a:t>Gerai įsižiūrėkite į žmones.</a:t>
            </a:r>
            <a:endParaRPr lang="en-US" sz="40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467543" y="2996951"/>
            <a:ext cx="8100392" cy="132343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4000" b="0" i="0" u="none" strike="noStrike" cap="none" dirty="0" smtClean="0">
                <a:solidFill>
                  <a:schemeClr val="dk1"/>
                </a:solidFill>
                <a:latin typeface="Calibri"/>
                <a:ea typeface="Calibri"/>
                <a:cs typeface="Calibri"/>
                <a:sym typeface="Calibri"/>
              </a:rPr>
              <a:t>Apsidairykite ir apžiūrėkite visus Jus supančius asmenis. </a:t>
            </a:r>
            <a:endParaRPr lang="en-US" sz="40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p:nvPr/>
        </p:nvSpPr>
        <p:spPr>
          <a:xfrm>
            <a:off x="1403648" y="2564904"/>
            <a:ext cx="6574200" cy="1323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4000" b="0" i="0" u="none" strike="noStrike" cap="none" dirty="0" smtClean="0">
                <a:solidFill>
                  <a:schemeClr val="dk1"/>
                </a:solidFill>
                <a:latin typeface="Calibri"/>
                <a:ea typeface="Calibri"/>
                <a:cs typeface="Calibri"/>
                <a:sym typeface="Calibri"/>
              </a:rPr>
              <a:t>Ar pastebite žmones, laukiančius eilėse prie atrakcionų? </a:t>
            </a:r>
            <a:endParaRPr lang="en-US" sz="40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1187624" y="2910436"/>
            <a:ext cx="6912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lt-LT" sz="4000" b="0" i="0" u="none" strike="noStrike" cap="none" dirty="0" smtClean="0">
                <a:solidFill>
                  <a:schemeClr val="dk1"/>
                </a:solidFill>
                <a:latin typeface="Calibri"/>
                <a:ea typeface="Calibri"/>
                <a:cs typeface="Calibri"/>
                <a:sym typeface="Calibri"/>
              </a:rPr>
              <a:t>Ar matote suglumusius ir išsigandusius veidus? </a:t>
            </a:r>
            <a:endParaRPr lang="en-US" sz="4000" b="0" i="0" u="none" strike="noStrike" cap="none" dirty="0">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418</Words>
  <Application>Microsoft Office PowerPoint</Application>
  <PresentationFormat>Demonstracija ekrane (4:3)</PresentationFormat>
  <Paragraphs>81</Paragraphs>
  <Slides>16</Slides>
  <Notes>16</Notes>
  <HiddenSlides>0</HiddenSlides>
  <MMClips>0</MMClips>
  <ScaleCrop>false</ScaleCrop>
  <HeadingPairs>
    <vt:vector size="6" baseType="variant">
      <vt:variant>
        <vt:lpstr>Naudojami šriftai</vt:lpstr>
      </vt:variant>
      <vt:variant>
        <vt:i4>3</vt:i4>
      </vt:variant>
      <vt:variant>
        <vt:lpstr>Tema</vt:lpstr>
      </vt:variant>
      <vt:variant>
        <vt:i4>2</vt:i4>
      </vt:variant>
      <vt:variant>
        <vt:lpstr>Skaidrių pavadinimai</vt:lpstr>
      </vt:variant>
      <vt:variant>
        <vt:i4>16</vt:i4>
      </vt:variant>
    </vt:vector>
  </HeadingPairs>
  <TitlesOfParts>
    <vt:vector size="21" baseType="lpstr">
      <vt:lpstr>Arial</vt:lpstr>
      <vt:lpstr>Calibri</vt:lpstr>
      <vt:lpstr>Noto Sans Symbols</vt:lpstr>
      <vt:lpstr>Office Theme</vt:lpstr>
      <vt:lpstr>1_Office Theme</vt:lpstr>
      <vt:lpstr> Supratimo lavinimo užduotys</vt:lpstr>
      <vt:lpstr>Kam lavinti supratimą?  </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Kuo naudingas šis pratimas?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Awareness exercise</dc:title>
  <dc:creator>Veronika Rechberger</dc:creator>
  <cp:lastModifiedBy>Darbuotojas</cp:lastModifiedBy>
  <cp:revision>4</cp:revision>
  <dcterms:modified xsi:type="dcterms:W3CDTF">2016-06-17T07:27:57Z</dcterms:modified>
</cp:coreProperties>
</file>