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 xmlns:p14="http://schemas.microsoft.com/office/powerpoint/2010/main" val="142452775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0" name="Shape 20"/>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39" name="Shape 39"/>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2" name="Shape 7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openprof.eu"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7" name="Shape 7"/>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8" name="Shape 8"/>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 name="Shape 9"/>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4" name="Shape 14"/>
          <p:cNvSpPr/>
          <p:nvPr/>
        </p:nvSpPr>
        <p:spPr>
          <a:xfrm>
            <a:off x="8023953" y="6452587"/>
            <a:ext cx="942900"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dirty="0" smtClean="0">
                <a:solidFill>
                  <a:srgbClr val="3F404A"/>
                </a:solidFill>
                <a:latin typeface="Arial"/>
                <a:ea typeface="Arial"/>
                <a:cs typeface="Arial"/>
                <a:sym typeface="Arial"/>
                <a:hlinkClick r:id="rId15"/>
              </a:rPr>
              <a:t>openprof.eu</a:t>
            </a:r>
            <a:endParaRPr lang="en-US" sz="1000" b="0" i="0" u="none" strike="noStrike" cap="none" dirty="0">
              <a:solidFill>
                <a:srgbClr val="3F404A"/>
              </a:solidFill>
              <a:latin typeface="Arial"/>
              <a:ea typeface="Arial"/>
              <a:cs typeface="Arial"/>
              <a:sym typeface="Arial"/>
            </a:endParaRPr>
          </a:p>
        </p:txBody>
      </p:sp>
      <p:sp>
        <p:nvSpPr>
          <p:cNvPr id="15" name="Shape 15"/>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6" name="Shape 16"/>
          <p:cNvPicPr preferRelativeResize="0"/>
          <p:nvPr/>
        </p:nvPicPr>
        <p:blipFill rotWithShape="1">
          <a:blip r:embed="rId16">
            <a:alphaModFix/>
          </a:blip>
          <a:srcRect/>
          <a:stretch/>
        </p:blipFill>
        <p:spPr>
          <a:xfrm>
            <a:off x="6721121" y="184478"/>
            <a:ext cx="2245734" cy="494341"/>
          </a:xfrm>
          <a:prstGeom prst="rect">
            <a:avLst/>
          </a:prstGeom>
          <a:noFill/>
          <a:ln>
            <a:noFill/>
          </a:ln>
        </p:spPr>
      </p:pic>
      <p:pic>
        <p:nvPicPr>
          <p:cNvPr id="17" name="Shape 17"/>
          <p:cNvPicPr preferRelativeResize="0"/>
          <p:nvPr/>
        </p:nvPicPr>
        <p:blipFill rotWithShape="1">
          <a:blip r:embed="rId17">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1141996" y="1554008"/>
            <a:ext cx="6885470"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dirty="0" smtClean="0"/>
              <a:t>Entscheidungen in divers heterogenen Gruppen durch Übereinstimmung treffen </a:t>
            </a:r>
            <a:endParaRPr lang="de-AT" sz="4400" b="0" i="0" u="none" strike="noStrike" cap="none" dirty="0">
              <a:solidFill>
                <a:schemeClr val="dk1"/>
              </a:solidFill>
              <a:latin typeface="Arial"/>
              <a:ea typeface="Arial"/>
              <a:cs typeface="Arial"/>
              <a:sym typeface="Arial"/>
            </a:endParaRPr>
          </a:p>
        </p:txBody>
      </p:sp>
      <p:sp>
        <p:nvSpPr>
          <p:cNvPr id="92" name="Shape 92"/>
          <p:cNvSpPr txBox="1">
            <a:spLocks noGrp="1"/>
          </p:cNvSpPr>
          <p:nvPr>
            <p:ph type="subTitle" idx="1"/>
          </p:nvPr>
        </p:nvSpPr>
        <p:spPr>
          <a:xfrm>
            <a:off x="1141999" y="4485373"/>
            <a:ext cx="6630400" cy="1520791"/>
          </a:xfrm>
          <a:prstGeom prst="rect">
            <a:avLst/>
          </a:prstGeom>
          <a:noFill/>
          <a:ln>
            <a:noFill/>
          </a:ln>
        </p:spPr>
        <p:txBody>
          <a:bodyPr lIns="91425" tIns="45700" rIns="91425" bIns="45700" anchor="t" anchorCtr="0">
            <a:noAutofit/>
          </a:bodyPr>
          <a:lstStyle/>
          <a:p>
            <a:pPr lvl="0">
              <a:spcBef>
                <a:spcPts val="0"/>
              </a:spcBef>
              <a:buSzPct val="25000"/>
            </a:pPr>
            <a:r>
              <a:rPr lang="en-US" b="1" i="1" dirty="0" smtClean="0"/>
              <a:t>Auxilium pro Regionibus Europae in Rebus Culturalibus</a:t>
            </a:r>
          </a:p>
          <a:p>
            <a:pPr lvl="0">
              <a:buSzPct val="25000"/>
            </a:pPr>
            <a:r>
              <a:rPr lang="en-US" dirty="0" smtClean="0"/>
              <a:t>(Auxilium) </a:t>
            </a:r>
            <a:endParaRPr lang="en-US" dirty="0"/>
          </a:p>
        </p:txBody>
      </p:sp>
      <p:sp>
        <p:nvSpPr>
          <p:cNvPr id="93" name="Shape 9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for Innovation </a:t>
            </a:r>
            <a:endParaRPr lang="de-AT" sz="2400" b="0" i="0" u="none" strike="noStrike" cap="none">
              <a:solidFill>
                <a:srgbClr val="888888"/>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1141996" y="1520791"/>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dirty="0" err="1" smtClean="0">
                <a:solidFill>
                  <a:schemeClr val="dk1"/>
                </a:solidFill>
                <a:latin typeface="Arial"/>
                <a:ea typeface="Arial"/>
                <a:cs typeface="Arial"/>
                <a:sym typeface="Arial"/>
              </a:rPr>
              <a:t>Ziele</a:t>
            </a:r>
            <a:r>
              <a:rPr lang="en-US" sz="3200" b="0" i="0" u="none" strike="noStrike" cap="none" dirty="0">
                <a:solidFill>
                  <a:schemeClr val="dk1"/>
                </a:solidFill>
                <a:latin typeface="Arial"/>
                <a:ea typeface="Arial"/>
                <a:cs typeface="Arial"/>
                <a:sym typeface="Arial"/>
              </a:rPr>
              <a:t/>
            </a:r>
            <a:br>
              <a:rPr lang="en-US" sz="3200" b="0" i="0" u="none" strike="noStrike" cap="none" dirty="0">
                <a:solidFill>
                  <a:schemeClr val="dk1"/>
                </a:solidFill>
                <a:latin typeface="Arial"/>
                <a:ea typeface="Arial"/>
                <a:cs typeface="Arial"/>
                <a:sym typeface="Arial"/>
              </a:rPr>
            </a:br>
            <a:endParaRPr lang="en-US" sz="3200" b="0" i="0" u="none" strike="noStrike" cap="none" dirty="0">
              <a:solidFill>
                <a:schemeClr val="dk1"/>
              </a:solidFill>
              <a:latin typeface="Arial"/>
              <a:ea typeface="Arial"/>
              <a:cs typeface="Arial"/>
              <a:sym typeface="Arial"/>
            </a:endParaRPr>
          </a:p>
        </p:txBody>
      </p:sp>
      <p:sp>
        <p:nvSpPr>
          <p:cNvPr id="99" name="Shape 99"/>
          <p:cNvSpPr txBox="1">
            <a:spLocks noGrp="1"/>
          </p:cNvSpPr>
          <p:nvPr>
            <p:ph type="subTitle" idx="1"/>
          </p:nvPr>
        </p:nvSpPr>
        <p:spPr>
          <a:xfrm>
            <a:off x="1141996" y="2156058"/>
            <a:ext cx="6630400" cy="3841330"/>
          </a:xfrm>
          <a:prstGeom prst="rect">
            <a:avLst/>
          </a:prstGeom>
          <a:noFill/>
          <a:ln>
            <a:noFill/>
          </a:ln>
        </p:spPr>
        <p:txBody>
          <a:bodyPr lIns="91425" tIns="45700" rIns="91425" bIns="45700" anchor="t" anchorCtr="0">
            <a:noAutofit/>
          </a:bodyPr>
          <a:lstStyle/>
          <a:p>
            <a:pPr marL="179388" marR="0" lvl="0" indent="-179388" algn="l" rtl="0">
              <a:spcBef>
                <a:spcPts val="0"/>
              </a:spcBef>
              <a:buClr>
                <a:srgbClr val="888888"/>
              </a:buClr>
              <a:buSzPct val="100000"/>
              <a:buFont typeface="Arial"/>
              <a:buChar char="•"/>
            </a:pPr>
            <a:r>
              <a:rPr lang="de-AT" sz="2000" b="0" i="0" u="none" strike="noStrike" cap="none" dirty="0" smtClean="0">
                <a:solidFill>
                  <a:srgbClr val="888888"/>
                </a:solidFill>
                <a:latin typeface="Arial"/>
                <a:ea typeface="Arial"/>
                <a:cs typeface="Arial"/>
                <a:sym typeface="Arial"/>
              </a:rPr>
              <a:t>Kulturelle/ethnische, physische, psychische sowie Altersgrenze in Gruppendiskussionen überwinden.</a:t>
            </a:r>
          </a:p>
          <a:p>
            <a:pPr marL="179388" indent="-179388" algn="l">
              <a:spcBef>
                <a:spcPts val="560"/>
              </a:spcBef>
              <a:buSzPct val="100000"/>
              <a:buFont typeface="Arial"/>
              <a:buChar char="•"/>
            </a:pPr>
            <a:r>
              <a:rPr lang="de-AT" sz="2000" dirty="0" smtClean="0"/>
              <a:t>Personen dazu zu bringen, Entscheidungen auf inklusivem, diskriminierungsfreiem Weg demokratisch, horizontal und </a:t>
            </a:r>
            <a:r>
              <a:rPr lang="de-AT" sz="2000" dirty="0" err="1" smtClean="0"/>
              <a:t>partizipativ</a:t>
            </a:r>
            <a:r>
              <a:rPr lang="de-AT" sz="2000" dirty="0" smtClean="0"/>
              <a:t> zu treffen.</a:t>
            </a:r>
          </a:p>
          <a:p>
            <a:pPr marL="179388" marR="0" lvl="0" indent="-179388" algn="l" rtl="0">
              <a:spcBef>
                <a:spcPts val="560"/>
              </a:spcBef>
              <a:buClr>
                <a:srgbClr val="888888"/>
              </a:buClr>
              <a:buSzPct val="100000"/>
              <a:buFont typeface="Arial"/>
              <a:buChar char="•"/>
            </a:pPr>
            <a:r>
              <a:rPr lang="de-AT" sz="2000" b="0" i="0" u="none" strike="noStrike" cap="none" dirty="0" smtClean="0">
                <a:solidFill>
                  <a:srgbClr val="888888"/>
                </a:solidFill>
                <a:latin typeface="Arial"/>
                <a:ea typeface="Arial"/>
                <a:cs typeface="Arial"/>
                <a:sym typeface="Arial"/>
              </a:rPr>
              <a:t>Dialoge und Diskussionen unter gleichwertiger Einbeziehung aller Beteiligten, unabhängig von Alter, sozialer und ethnischer Herkunft oder religiösem Hintergrund, zu forcieren.</a:t>
            </a:r>
          </a:p>
          <a:p>
            <a:pPr marL="179388" lvl="0" indent="-179388" algn="l">
              <a:spcBef>
                <a:spcPts val="560"/>
              </a:spcBef>
              <a:buSzPct val="100000"/>
              <a:buFont typeface="Arial"/>
              <a:buChar char="•"/>
            </a:pPr>
            <a:r>
              <a:rPr lang="de-AT" sz="2000" dirty="0" smtClean="0"/>
              <a:t>D</a:t>
            </a:r>
            <a:r>
              <a:rPr lang="de-AT" sz="2000" b="0" i="0" u="none" strike="noStrike" cap="none" dirty="0" smtClean="0">
                <a:solidFill>
                  <a:srgbClr val="888888"/>
                </a:solidFill>
                <a:latin typeface="Arial"/>
                <a:ea typeface="Arial"/>
                <a:cs typeface="Arial"/>
                <a:sym typeface="Arial"/>
              </a:rPr>
              <a:t>em Rest der Gruppe</a:t>
            </a:r>
            <a:r>
              <a:rPr lang="de-AT" sz="2000" dirty="0" smtClean="0"/>
              <a:t> gemeinsam gefundene, klare und strukturierte Schlussfolgerungen zu </a:t>
            </a:r>
            <a:r>
              <a:rPr lang="de-AT" sz="2000" b="0" i="0" u="none" strike="noStrike" cap="none" dirty="0" smtClean="0">
                <a:solidFill>
                  <a:srgbClr val="888888"/>
                </a:solidFill>
                <a:latin typeface="Arial"/>
                <a:ea typeface="Arial"/>
                <a:cs typeface="Arial"/>
                <a:sym typeface="Arial"/>
              </a:rPr>
              <a:t>präsentieren. </a:t>
            </a:r>
          </a:p>
          <a:p>
            <a:pPr marL="0" marR="0" lvl="0" indent="0" algn="l" rtl="0">
              <a:spcBef>
                <a:spcPts val="560"/>
              </a:spcBef>
              <a:buClr>
                <a:srgbClr val="888888"/>
              </a:buClr>
              <a:buSzPct val="100000"/>
              <a:buFont typeface="Arial"/>
              <a:buNone/>
            </a:pPr>
            <a:endParaRPr lang="de-AT" sz="2000" b="0" i="0" u="none" strike="noStrike" cap="none" dirty="0">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6" y="1164656"/>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de-AT" sz="2800" dirty="0" smtClean="0"/>
              <a:t>Aktivität </a:t>
            </a:r>
            <a:r>
              <a:rPr lang="de-AT" sz="2800" b="0" i="0" u="none" strike="noStrike" cap="none" dirty="0" smtClean="0">
                <a:solidFill>
                  <a:schemeClr val="dk1"/>
                </a:solidFill>
                <a:latin typeface="Arial"/>
                <a:ea typeface="Arial"/>
                <a:cs typeface="Arial"/>
                <a:sym typeface="Arial"/>
              </a:rPr>
              <a:t>(1/2)</a:t>
            </a:r>
            <a:r>
              <a:rPr lang="de-AT" sz="3200" b="0" i="0" u="none" strike="noStrike" cap="none" dirty="0" smtClean="0">
                <a:solidFill>
                  <a:schemeClr val="dk1"/>
                </a:solidFill>
                <a:latin typeface="Arial"/>
                <a:ea typeface="Arial"/>
                <a:cs typeface="Arial"/>
                <a:sym typeface="Arial"/>
              </a:rPr>
              <a:t/>
            </a:r>
            <a:br>
              <a:rPr lang="de-AT" sz="3200" b="0" i="0" u="none" strike="noStrike" cap="none" dirty="0" smtClean="0">
                <a:solidFill>
                  <a:schemeClr val="dk1"/>
                </a:solidFill>
                <a:latin typeface="Arial"/>
                <a:ea typeface="Arial"/>
                <a:cs typeface="Arial"/>
                <a:sym typeface="Arial"/>
              </a:rPr>
            </a:br>
            <a:endParaRPr lang="de-AT" sz="3200" b="0" i="0" u="none" strike="noStrike" cap="none" dirty="0">
              <a:solidFill>
                <a:schemeClr val="dk1"/>
              </a:solidFill>
              <a:latin typeface="Arial"/>
              <a:ea typeface="Arial"/>
              <a:cs typeface="Arial"/>
              <a:sym typeface="Arial"/>
            </a:endParaRPr>
          </a:p>
        </p:txBody>
      </p:sp>
      <p:sp>
        <p:nvSpPr>
          <p:cNvPr id="106" name="Shape 106"/>
          <p:cNvSpPr txBox="1">
            <a:spLocks noGrp="1"/>
          </p:cNvSpPr>
          <p:nvPr>
            <p:ph type="subTitle" idx="1"/>
          </p:nvPr>
        </p:nvSpPr>
        <p:spPr>
          <a:xfrm>
            <a:off x="1141995" y="1658471"/>
            <a:ext cx="6675229" cy="4751294"/>
          </a:xfrm>
          <a:prstGeom prst="rect">
            <a:avLst/>
          </a:prstGeom>
          <a:noFill/>
          <a:ln>
            <a:noFill/>
          </a:ln>
        </p:spPr>
        <p:txBody>
          <a:bodyPr lIns="91425" tIns="45700" rIns="91425" bIns="45700" anchor="t" anchorCtr="0">
            <a:noAutofit/>
          </a:bodyPr>
          <a:lstStyle/>
          <a:p>
            <a:pPr marL="457200" marR="0" lvl="0" indent="-457200" algn="l" rtl="0">
              <a:spcBef>
                <a:spcPts val="0"/>
              </a:spcBef>
              <a:buClr>
                <a:srgbClr val="888888"/>
              </a:buClr>
              <a:buSzPct val="100000"/>
              <a:buFont typeface="Calibri"/>
              <a:buAutoNum type="arabicPeriod"/>
            </a:pPr>
            <a:r>
              <a:rPr lang="de-AT" sz="1800" b="0" i="0" u="none" strike="noStrike" cap="none" dirty="0" smtClean="0">
                <a:solidFill>
                  <a:srgbClr val="888888"/>
                </a:solidFill>
                <a:latin typeface="Arial"/>
                <a:ea typeface="Arial"/>
                <a:cs typeface="Arial"/>
                <a:sym typeface="Arial"/>
              </a:rPr>
              <a:t>Erklären der Dynamik</a:t>
            </a:r>
          </a:p>
          <a:p>
            <a:pPr marL="1435100" marR="0" lvl="0" indent="-987425" algn="l" defTabSz="968375" rtl="0">
              <a:spcBef>
                <a:spcPts val="440"/>
              </a:spcBef>
              <a:buClr>
                <a:srgbClr val="888888"/>
              </a:buClr>
              <a:buSzPct val="100000"/>
            </a:pPr>
            <a:r>
              <a:rPr lang="de-AT" sz="1800" b="0" i="0" u="none" strike="noStrike" cap="none" dirty="0" smtClean="0">
                <a:solidFill>
                  <a:srgbClr val="888888"/>
                </a:solidFill>
                <a:latin typeface="Arial"/>
                <a:ea typeface="Arial"/>
                <a:cs typeface="Arial"/>
                <a:sym typeface="Arial"/>
              </a:rPr>
              <a:t>Aufgabe: Die </a:t>
            </a:r>
            <a:r>
              <a:rPr lang="de-AT" sz="1800" dirty="0" smtClean="0"/>
              <a:t>moderierende Person </a:t>
            </a:r>
            <a:r>
              <a:rPr lang="de-AT" sz="1800" b="0" i="0" u="none" strike="noStrike" cap="none" dirty="0" smtClean="0">
                <a:solidFill>
                  <a:srgbClr val="888888"/>
                </a:solidFill>
                <a:latin typeface="Arial"/>
                <a:ea typeface="Arial"/>
                <a:cs typeface="Arial"/>
                <a:sym typeface="Arial"/>
              </a:rPr>
              <a:t>führt die Gruppe der Teilnehmenden in </a:t>
            </a:r>
            <a:r>
              <a:rPr lang="de-AT" sz="1800" dirty="0" smtClean="0"/>
              <a:t>Dynamik ein</a:t>
            </a:r>
            <a:endParaRPr lang="de-AT" sz="1800" b="0" i="0" u="none" strike="noStrike" cap="none" dirty="0" smtClean="0">
              <a:solidFill>
                <a:srgbClr val="888888"/>
              </a:solidFill>
              <a:latin typeface="Arial"/>
              <a:ea typeface="Arial"/>
              <a:cs typeface="Arial"/>
              <a:sym typeface="Arial"/>
            </a:endParaRPr>
          </a:p>
          <a:p>
            <a:pPr marL="1792288" marR="0" lvl="0" indent="-1344613" algn="l" defTabSz="968375" rtl="0">
              <a:spcBef>
                <a:spcPts val="440"/>
              </a:spcBef>
              <a:spcAft>
                <a:spcPts val="1200"/>
              </a:spcAft>
              <a:buClr>
                <a:srgbClr val="888888"/>
              </a:buClr>
              <a:buSzPct val="100000"/>
            </a:pPr>
            <a:r>
              <a:rPr lang="de-AT" sz="1800" b="0" i="0" u="none" strike="noStrike" cap="none" dirty="0" smtClean="0">
                <a:solidFill>
                  <a:srgbClr val="888888"/>
                </a:solidFill>
                <a:latin typeface="Arial"/>
                <a:ea typeface="Arial"/>
                <a:cs typeface="Arial"/>
                <a:sym typeface="Arial"/>
              </a:rPr>
              <a:t>Dauer: 3 min</a:t>
            </a:r>
          </a:p>
          <a:p>
            <a:pPr marL="457200" lvl="0" indent="-457200" algn="l">
              <a:spcBef>
                <a:spcPts val="440"/>
              </a:spcBef>
              <a:buSzPct val="100000"/>
              <a:buFont typeface="Calibri"/>
              <a:buAutoNum type="arabicPeriod" startAt="2"/>
            </a:pPr>
            <a:r>
              <a:rPr lang="de-AT" sz="1800" dirty="0" smtClean="0"/>
              <a:t>Durchführen der Dynamik </a:t>
            </a:r>
          </a:p>
          <a:p>
            <a:pPr marL="896938" lvl="0" indent="-452438" algn="l">
              <a:spcBef>
                <a:spcPts val="440"/>
              </a:spcBef>
              <a:buSzPct val="25000"/>
            </a:pPr>
            <a:r>
              <a:rPr lang="de-AT" sz="1800" dirty="0" smtClean="0"/>
              <a:t>2.1. Teilen Sie die Teilnehmenden in Gruppen um ein Thema zu diskutieren. (15 min)</a:t>
            </a:r>
          </a:p>
          <a:p>
            <a:pPr marL="896938" lvl="0" indent="-452438" algn="l">
              <a:spcBef>
                <a:spcPts val="1200"/>
              </a:spcBef>
              <a:buSzPct val="25000"/>
            </a:pPr>
            <a:r>
              <a:rPr lang="de-AT" sz="1800" dirty="0" smtClean="0"/>
              <a:t>2.2. Eine vertretende Person aus jeder Gruppe präsentiert die Hauptpunkte der Diskussion. (5 min)</a:t>
            </a:r>
          </a:p>
          <a:p>
            <a:pPr marL="896938" lvl="0" indent="-452438" algn="l">
              <a:spcBef>
                <a:spcPts val="1200"/>
              </a:spcBef>
              <a:buSzPct val="25000"/>
            </a:pPr>
            <a:r>
              <a:rPr lang="de-AT" sz="1800" dirty="0" smtClean="0"/>
              <a:t>2.3. Alle Teilnehmenden versuchen eine Übereinstimmung zu finden und gemeinsame Schlussfolgerungen zu ziehen. (30 min)</a:t>
            </a:r>
          </a:p>
          <a:p>
            <a:pPr marL="355600" marR="0" lvl="0" indent="0" algn="just" rtl="0">
              <a:spcBef>
                <a:spcPts val="440"/>
              </a:spcBef>
              <a:buClr>
                <a:srgbClr val="888888"/>
              </a:buClr>
              <a:buSzPct val="100000"/>
              <a:buFont typeface="Noto Symbol"/>
              <a:buNone/>
            </a:pPr>
            <a:endParaRPr lang="de-AT" sz="2200" b="0" i="0" u="none" strike="noStrike" cap="none" dirty="0" smtClean="0">
              <a:solidFill>
                <a:srgbClr val="888888"/>
              </a:solidFill>
              <a:latin typeface="Arial"/>
              <a:ea typeface="Arial"/>
              <a:cs typeface="Arial"/>
              <a:sym typeface="Arial"/>
            </a:endParaRPr>
          </a:p>
          <a:p>
            <a:pPr marL="0" marR="0" lvl="0" indent="0" algn="just" rtl="0">
              <a:spcBef>
                <a:spcPts val="440"/>
              </a:spcBef>
              <a:buClr>
                <a:srgbClr val="888888"/>
              </a:buClr>
              <a:buSzPct val="100000"/>
              <a:buFont typeface="Arial"/>
              <a:buNone/>
            </a:pPr>
            <a:endParaRPr lang="de-AT" sz="2200" b="0" i="0" u="none" strike="noStrike" cap="none" dirty="0">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for Innovation </a:t>
            </a:r>
            <a:endParaRPr lang="de-AT" sz="2400" b="0" i="0" u="none" strike="noStrike" cap="none">
              <a:solidFill>
                <a:srgbClr val="888888"/>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1141996" y="1164656"/>
            <a:ext cx="6885470" cy="827772"/>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de-AT" sz="2400" b="0" i="0" u="none" strike="noStrike" cap="none" dirty="0" smtClean="0">
                <a:solidFill>
                  <a:schemeClr val="dk1"/>
                </a:solidFill>
                <a:latin typeface="Arial"/>
                <a:ea typeface="Arial"/>
                <a:cs typeface="Arial"/>
                <a:sym typeface="Arial"/>
              </a:rPr>
              <a:t>Aktivität (1/2)</a:t>
            </a:r>
            <a:r>
              <a:rPr lang="de-AT" sz="3200" b="0" i="0" u="none" strike="noStrike" cap="none" dirty="0" smtClean="0">
                <a:solidFill>
                  <a:schemeClr val="dk1"/>
                </a:solidFill>
                <a:latin typeface="Arial"/>
                <a:ea typeface="Arial"/>
                <a:cs typeface="Arial"/>
                <a:sym typeface="Arial"/>
              </a:rPr>
              <a:t/>
            </a:r>
            <a:br>
              <a:rPr lang="de-AT" sz="3200" b="0" i="0" u="none" strike="noStrike" cap="none" dirty="0" smtClean="0">
                <a:solidFill>
                  <a:schemeClr val="dk1"/>
                </a:solidFill>
                <a:latin typeface="Arial"/>
                <a:ea typeface="Arial"/>
                <a:cs typeface="Arial"/>
                <a:sym typeface="Arial"/>
              </a:rPr>
            </a:br>
            <a:endParaRPr lang="de-AT" sz="3200" b="0" i="0" u="none" strike="noStrike" cap="none" dirty="0">
              <a:solidFill>
                <a:schemeClr val="dk1"/>
              </a:solidFill>
              <a:latin typeface="Arial"/>
              <a:ea typeface="Arial"/>
              <a:cs typeface="Arial"/>
              <a:sym typeface="Arial"/>
            </a:endParaRPr>
          </a:p>
        </p:txBody>
      </p:sp>
      <p:sp>
        <p:nvSpPr>
          <p:cNvPr id="113" name="Shape 113"/>
          <p:cNvSpPr txBox="1">
            <a:spLocks noGrp="1"/>
          </p:cNvSpPr>
          <p:nvPr>
            <p:ph type="subTitle" idx="1"/>
          </p:nvPr>
        </p:nvSpPr>
        <p:spPr>
          <a:xfrm>
            <a:off x="1141996" y="1524000"/>
            <a:ext cx="6630400" cy="4894729"/>
          </a:xfrm>
          <a:prstGeom prst="rect">
            <a:avLst/>
          </a:prstGeom>
          <a:noFill/>
          <a:ln>
            <a:noFill/>
          </a:ln>
        </p:spPr>
        <p:txBody>
          <a:bodyPr lIns="91425" tIns="45700" rIns="91425" bIns="45700" anchor="t" anchorCtr="0">
            <a:noAutofit/>
          </a:bodyPr>
          <a:lstStyle/>
          <a:p>
            <a:pPr marL="4763" marR="0" lvl="0" indent="-4763" algn="just" rtl="0">
              <a:spcBef>
                <a:spcPts val="440"/>
              </a:spcBef>
              <a:buClr>
                <a:srgbClr val="888888"/>
              </a:buClr>
              <a:buSzPct val="25000"/>
              <a:buFont typeface="Arial"/>
              <a:buNone/>
            </a:pPr>
            <a:r>
              <a:rPr lang="de-AT" sz="1600" b="0" i="0" u="none" strike="noStrike" cap="none" dirty="0" smtClean="0">
                <a:solidFill>
                  <a:srgbClr val="888888"/>
                </a:solidFill>
                <a:latin typeface="Arial"/>
                <a:ea typeface="Arial"/>
                <a:cs typeface="Arial"/>
                <a:sym typeface="Arial"/>
              </a:rPr>
              <a:t>3. </a:t>
            </a:r>
            <a:r>
              <a:rPr lang="de-AT" sz="1600" dirty="0" smtClean="0"/>
              <a:t>Überprüfung</a:t>
            </a:r>
            <a:endParaRPr lang="de-AT" sz="1600" b="0" i="0" u="none" strike="noStrike" cap="none" dirty="0" smtClean="0">
              <a:solidFill>
                <a:srgbClr val="888888"/>
              </a:solidFill>
              <a:latin typeface="Arial"/>
              <a:ea typeface="Arial"/>
              <a:cs typeface="Arial"/>
              <a:sym typeface="Arial"/>
            </a:endParaRPr>
          </a:p>
          <a:p>
            <a:pPr marL="1165225" marR="0" lvl="0" indent="-809625" algn="just" rtl="0">
              <a:spcBef>
                <a:spcPts val="440"/>
              </a:spcBef>
              <a:buClr>
                <a:srgbClr val="888888"/>
              </a:buClr>
              <a:buSzPct val="100000"/>
            </a:pPr>
            <a:r>
              <a:rPr lang="de-AT" sz="1400" b="0" i="0" u="none" strike="noStrike" cap="none" dirty="0" smtClean="0">
                <a:solidFill>
                  <a:srgbClr val="888888"/>
                </a:solidFill>
                <a:latin typeface="Arial"/>
                <a:ea typeface="Arial"/>
                <a:cs typeface="Arial"/>
                <a:sym typeface="Arial"/>
              </a:rPr>
              <a:t>Aufgabe: Die </a:t>
            </a:r>
            <a:r>
              <a:rPr lang="de-AT" sz="1400" dirty="0" smtClean="0"/>
              <a:t>m</a:t>
            </a:r>
            <a:r>
              <a:rPr lang="de-AT" sz="1400" b="0" i="0" u="none" strike="noStrike" cap="none" dirty="0" smtClean="0">
                <a:solidFill>
                  <a:srgbClr val="888888"/>
                </a:solidFill>
                <a:latin typeface="Arial"/>
                <a:ea typeface="Arial"/>
                <a:cs typeface="Arial"/>
                <a:sym typeface="Arial"/>
              </a:rPr>
              <a:t>oderierende Person evaluiert die Dynamik</a:t>
            </a:r>
            <a:r>
              <a:rPr lang="de-AT" sz="1400" dirty="0" smtClean="0"/>
              <a:t> und überprüft den Gruppenprozess anhand folgender Fragestellungen, die mit der Gruppe erörtert werden:</a:t>
            </a:r>
          </a:p>
          <a:p>
            <a:pPr marL="896938" marR="0" lvl="0" indent="-182563" algn="l" rtl="0">
              <a:spcBef>
                <a:spcPts val="440"/>
              </a:spcBef>
              <a:buClr>
                <a:srgbClr val="888888"/>
              </a:buClr>
              <a:buSzPct val="100000"/>
              <a:buFont typeface="Symbol" pitchFamily="18" charset="2"/>
              <a:buChar char="-"/>
            </a:pPr>
            <a:r>
              <a:rPr lang="de-AT" sz="1400" b="0" i="0" u="none" strike="noStrike" cap="none" dirty="0" smtClean="0">
                <a:solidFill>
                  <a:srgbClr val="888888"/>
                </a:solidFill>
                <a:latin typeface="Arial"/>
                <a:ea typeface="Arial"/>
                <a:cs typeface="Arial"/>
                <a:sym typeface="Arial"/>
              </a:rPr>
              <a:t>Haben sich alle einbringen können?</a:t>
            </a:r>
          </a:p>
          <a:p>
            <a:pPr marL="896938" marR="0" lvl="0" indent="-182563" algn="l" rtl="0">
              <a:spcBef>
                <a:spcPts val="440"/>
              </a:spcBef>
              <a:buClr>
                <a:srgbClr val="888888"/>
              </a:buClr>
              <a:buSzPct val="100000"/>
              <a:buFont typeface="Symbol" pitchFamily="18" charset="2"/>
              <a:buChar char="-"/>
            </a:pPr>
            <a:r>
              <a:rPr lang="de-AT" sz="1400" dirty="0" smtClean="0"/>
              <a:t>Haben sich alle (an-)gehört gefühlt?</a:t>
            </a:r>
          </a:p>
          <a:p>
            <a:pPr marL="896938" marR="0" lvl="0" indent="-182563" algn="l" rtl="0">
              <a:spcBef>
                <a:spcPts val="440"/>
              </a:spcBef>
              <a:buClr>
                <a:srgbClr val="888888"/>
              </a:buClr>
              <a:buSzPct val="100000"/>
              <a:buFont typeface="Symbol" pitchFamily="18" charset="2"/>
              <a:buChar char="-"/>
            </a:pPr>
            <a:r>
              <a:rPr lang="de-AT" sz="1400" dirty="0" smtClean="0"/>
              <a:t>Hat sich jemand ausgeschlossen, übergangen, bevormundet gefühlt?</a:t>
            </a:r>
          </a:p>
          <a:p>
            <a:pPr marL="896938" marR="0" lvl="0" indent="-182563" algn="l" rtl="0">
              <a:spcBef>
                <a:spcPts val="440"/>
              </a:spcBef>
              <a:buClr>
                <a:srgbClr val="888888"/>
              </a:buClr>
              <a:buSzPct val="100000"/>
              <a:buFont typeface="Symbol" pitchFamily="18" charset="2"/>
              <a:buChar char="-"/>
            </a:pPr>
            <a:r>
              <a:rPr lang="de-AT" sz="1400" dirty="0" smtClean="0"/>
              <a:t>Hat sich jemand „über Gebühr“ in den Mittelpunkt gestellt?</a:t>
            </a:r>
          </a:p>
          <a:p>
            <a:pPr marL="896938" marR="0" lvl="0" indent="-182563" algn="l" rtl="0">
              <a:spcBef>
                <a:spcPts val="440"/>
              </a:spcBef>
              <a:buClr>
                <a:srgbClr val="888888"/>
              </a:buClr>
              <a:buSzPct val="100000"/>
              <a:buFont typeface="Symbol" pitchFamily="18" charset="2"/>
              <a:buChar char="-"/>
            </a:pPr>
            <a:r>
              <a:rPr lang="de-AT" sz="1400" dirty="0" smtClean="0"/>
              <a:t>Wer waren die Betroffenen? </a:t>
            </a:r>
            <a:br>
              <a:rPr lang="de-AT" sz="1400" dirty="0" smtClean="0"/>
            </a:br>
            <a:r>
              <a:rPr lang="de-AT" sz="1400" dirty="0" smtClean="0"/>
              <a:t>Ältere; Jüngere; Gruppenmitglieder mit anderer ethnischer, kultureller Herkunft; Menschen, die der eingesetzten Unterrichtssprache weniger gut mächtig sind; Menschen mit körperlichen oder psychischen Beeinträchtigungen etc.? </a:t>
            </a:r>
            <a:br>
              <a:rPr lang="de-AT" sz="1400" dirty="0" smtClean="0"/>
            </a:br>
            <a:r>
              <a:rPr lang="de-AT" sz="1400" dirty="0" smtClean="0"/>
              <a:t>Haben sich alle geleichermaßen in der Gruppe akzeptiert gefühlt?</a:t>
            </a:r>
          </a:p>
          <a:p>
            <a:pPr marL="896938" marR="0" lvl="0" indent="-182563" algn="l" rtl="0">
              <a:spcBef>
                <a:spcPts val="440"/>
              </a:spcBef>
              <a:buClr>
                <a:srgbClr val="888888"/>
              </a:buClr>
              <a:buSzPct val="100000"/>
              <a:buFont typeface="Symbol" pitchFamily="18" charset="2"/>
              <a:buChar char="-"/>
            </a:pPr>
            <a:r>
              <a:rPr lang="de-AT" sz="1400" dirty="0" smtClean="0"/>
              <a:t>War die Gruppendynamik durch hierarchische Struktur beeinflusst?</a:t>
            </a:r>
          </a:p>
          <a:p>
            <a:pPr marL="896938" marR="0" lvl="0" indent="-182563" algn="l" rtl="0">
              <a:spcBef>
                <a:spcPts val="440"/>
              </a:spcBef>
              <a:buClr>
                <a:srgbClr val="888888"/>
              </a:buClr>
              <a:buSzPct val="100000"/>
              <a:buFont typeface="Symbol" pitchFamily="18" charset="2"/>
              <a:buChar char="-"/>
            </a:pPr>
            <a:r>
              <a:rPr lang="de-AT" sz="1400" dirty="0" smtClean="0"/>
              <a:t>Handelte es sich letztendlich um eine Gruppendiskussion, in der sich alle Beteiligten auf Augenhöhe begegnen konnten und die Potenziale und Ressourcen aller ausgeschöpft werden konnten?</a:t>
            </a:r>
          </a:p>
          <a:p>
            <a:pPr marL="355600" marR="0" lvl="0" indent="0" algn="just" rtl="0">
              <a:spcBef>
                <a:spcPts val="440"/>
              </a:spcBef>
              <a:buClr>
                <a:srgbClr val="888888"/>
              </a:buClr>
              <a:buSzPct val="100000"/>
              <a:buFont typeface="Noto Symbol"/>
              <a:buChar char="❖"/>
            </a:pPr>
            <a:endParaRPr lang="de-AT" sz="600" b="0" i="0" u="none" strike="noStrike" cap="none" dirty="0" smtClean="0">
              <a:solidFill>
                <a:srgbClr val="888888"/>
              </a:solidFill>
              <a:latin typeface="Arial"/>
              <a:ea typeface="Arial"/>
              <a:cs typeface="Arial"/>
              <a:sym typeface="Arial"/>
            </a:endParaRPr>
          </a:p>
          <a:p>
            <a:pPr marL="355600" marR="0" lvl="0" indent="0" algn="just" rtl="0">
              <a:spcBef>
                <a:spcPts val="440"/>
              </a:spcBef>
              <a:buClr>
                <a:srgbClr val="888888"/>
              </a:buClr>
              <a:buSzPct val="100000"/>
            </a:pPr>
            <a:r>
              <a:rPr lang="de-AT" sz="1400" b="0" i="0" u="none" strike="noStrike" cap="none" dirty="0" smtClean="0">
                <a:solidFill>
                  <a:srgbClr val="888888"/>
                </a:solidFill>
                <a:latin typeface="Arial"/>
                <a:ea typeface="Arial"/>
                <a:cs typeface="Arial"/>
                <a:sym typeface="Arial"/>
              </a:rPr>
              <a:t>Dauer: 20 min</a:t>
            </a:r>
          </a:p>
          <a:p>
            <a:pPr marL="0" marR="0" lvl="0" indent="0" algn="just" rtl="0">
              <a:spcBef>
                <a:spcPts val="440"/>
              </a:spcBef>
              <a:buClr>
                <a:srgbClr val="888888"/>
              </a:buClr>
              <a:buSzPct val="100000"/>
              <a:buFont typeface="Arial"/>
              <a:buNone/>
            </a:pPr>
            <a:endParaRPr lang="de-AT" sz="1600" b="0" i="0" u="none" strike="noStrike" cap="none" dirty="0">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2400" b="0" i="0" u="none" strike="noStrike" cap="none" dirty="0" smtClean="0">
                <a:solidFill>
                  <a:srgbClr val="888888"/>
                </a:solidFill>
                <a:latin typeface="Arial"/>
                <a:ea typeface="Arial"/>
                <a:cs typeface="Arial"/>
                <a:sym typeface="Arial"/>
              </a:rPr>
              <a:t>Open Professional </a:t>
            </a:r>
            <a:r>
              <a:rPr lang="de-AT" sz="2400" b="0" i="0" u="none" strike="noStrike" cap="none" dirty="0" err="1" smtClean="0">
                <a:solidFill>
                  <a:srgbClr val="888888"/>
                </a:solidFill>
                <a:latin typeface="Arial"/>
                <a:ea typeface="Arial"/>
                <a:cs typeface="Arial"/>
                <a:sym typeface="Arial"/>
              </a:rPr>
              <a:t>Collaboration</a:t>
            </a:r>
            <a:r>
              <a:rPr lang="de-AT" sz="2400" b="0" i="0" u="none" strike="noStrike" cap="none" dirty="0" smtClean="0">
                <a:solidFill>
                  <a:srgbClr val="888888"/>
                </a:solidFill>
                <a:latin typeface="Arial"/>
                <a:ea typeface="Arial"/>
                <a:cs typeface="Arial"/>
                <a:sym typeface="Arial"/>
              </a:rPr>
              <a:t> </a:t>
            </a:r>
          </a:p>
          <a:p>
            <a:pPr marL="0" marR="0" lvl="0" indent="0" algn="ctr" rtl="0">
              <a:spcBef>
                <a:spcPts val="480"/>
              </a:spcBef>
              <a:buClr>
                <a:srgbClr val="888888"/>
              </a:buClr>
              <a:buSzPct val="25000"/>
              <a:buFont typeface="Arial"/>
              <a:buNone/>
            </a:pPr>
            <a:r>
              <a:rPr lang="de-AT" sz="2400" b="0" i="0" u="none" strike="noStrike" cap="none" dirty="0" err="1" smtClean="0">
                <a:solidFill>
                  <a:srgbClr val="888888"/>
                </a:solidFill>
                <a:latin typeface="Arial"/>
                <a:ea typeface="Arial"/>
                <a:cs typeface="Arial"/>
                <a:sym typeface="Arial"/>
              </a:rPr>
              <a:t>for</a:t>
            </a:r>
            <a:r>
              <a:rPr lang="de-AT" sz="2400" b="0" i="0" u="none" strike="noStrike" cap="none" dirty="0" smtClean="0">
                <a:solidFill>
                  <a:srgbClr val="888888"/>
                </a:solidFill>
                <a:latin typeface="Arial"/>
                <a:ea typeface="Arial"/>
                <a:cs typeface="Arial"/>
                <a:sym typeface="Arial"/>
              </a:rPr>
              <a:t> Innovation </a:t>
            </a:r>
            <a:endParaRPr lang="de-AT" sz="2400" b="0" i="0" u="none" strike="noStrike" cap="none" dirty="0">
              <a:solidFill>
                <a:srgbClr val="888888"/>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1141996" y="1129553"/>
            <a:ext cx="6684192" cy="1498143"/>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de-AT" sz="2000" dirty="0" smtClean="0"/>
              <a:t>Das Treffen von Entscheidungen durch Übereinstimmung in von </a:t>
            </a:r>
            <a:r>
              <a:rPr lang="de-AT" sz="2000" dirty="0" err="1" smtClean="0"/>
              <a:t>Diversität</a:t>
            </a:r>
            <a:r>
              <a:rPr lang="de-AT" sz="2000" dirty="0" smtClean="0"/>
              <a:t> geprägten Gruppen erfordert die Erfüllung </a:t>
            </a:r>
            <a:r>
              <a:rPr lang="de-AT" sz="2000" b="0" i="0" u="none" strike="noStrike" cap="none" dirty="0" smtClean="0">
                <a:solidFill>
                  <a:schemeClr val="dk1"/>
                </a:solidFill>
                <a:latin typeface="Arial"/>
                <a:ea typeface="Arial"/>
                <a:cs typeface="Arial"/>
                <a:sym typeface="Arial"/>
              </a:rPr>
              <a:t>von Voraussetzungen:</a:t>
            </a:r>
            <a:endParaRPr lang="de-AT" sz="2400" b="0" i="0" u="none" strike="noStrike" cap="none" dirty="0">
              <a:solidFill>
                <a:schemeClr val="dk1"/>
              </a:solidFill>
              <a:latin typeface="Arial"/>
              <a:ea typeface="Arial"/>
              <a:cs typeface="Arial"/>
              <a:sym typeface="Arial"/>
            </a:endParaRPr>
          </a:p>
        </p:txBody>
      </p:sp>
      <p:sp>
        <p:nvSpPr>
          <p:cNvPr id="122" name="Shape 122"/>
          <p:cNvSpPr txBox="1">
            <a:spLocks noGrp="1"/>
          </p:cNvSpPr>
          <p:nvPr>
            <p:ph type="subTitle" idx="1"/>
          </p:nvPr>
        </p:nvSpPr>
        <p:spPr>
          <a:xfrm>
            <a:off x="1141996" y="2627697"/>
            <a:ext cx="7365510" cy="3844822"/>
          </a:xfrm>
          <a:prstGeom prst="rect">
            <a:avLst/>
          </a:prstGeom>
          <a:noFill/>
          <a:ln>
            <a:noFill/>
          </a:ln>
        </p:spPr>
        <p:txBody>
          <a:bodyPr lIns="91425" tIns="45700" rIns="91425" bIns="45700" anchor="t" anchorCtr="0">
            <a:noAutofit/>
          </a:bodyPr>
          <a:lstStyle/>
          <a:p>
            <a:pPr marL="627063" marR="0" lvl="0" indent="-271463" algn="just" rtl="0">
              <a:spcBef>
                <a:spcPts val="0"/>
              </a:spcBef>
              <a:buClr>
                <a:srgbClr val="888888"/>
              </a:buClr>
              <a:buSzPct val="100000"/>
              <a:buFont typeface="Arial" pitchFamily="34" charset="0"/>
              <a:buChar char="•"/>
            </a:pPr>
            <a:r>
              <a:rPr lang="de-AT" sz="2000" b="0" i="0" u="none" strike="noStrike" cap="none" dirty="0" smtClean="0">
                <a:solidFill>
                  <a:srgbClr val="888888"/>
                </a:solidFill>
                <a:latin typeface="Arial"/>
                <a:ea typeface="Arial"/>
                <a:cs typeface="Arial"/>
                <a:sym typeface="Arial"/>
              </a:rPr>
              <a:t>Gemeinsames Ziel: Alle an der Besprechung </a:t>
            </a:r>
            <a:r>
              <a:rPr lang="de-AT" sz="2000" dirty="0" smtClean="0"/>
              <a:t>beteiligten Personen müssen ein gemeinsames Interesse verfolgen. </a:t>
            </a:r>
            <a:endParaRPr lang="de-AT" sz="2000" b="0" i="0" u="none" strike="noStrike" cap="none" dirty="0" smtClean="0">
              <a:solidFill>
                <a:srgbClr val="888888"/>
              </a:solidFill>
              <a:latin typeface="Arial"/>
              <a:ea typeface="Arial"/>
              <a:cs typeface="Arial"/>
              <a:sym typeface="Arial"/>
            </a:endParaRPr>
          </a:p>
          <a:p>
            <a:pPr marL="627063" marR="0" lvl="0" indent="-271463" algn="just" rtl="0">
              <a:spcBef>
                <a:spcPts val="440"/>
              </a:spcBef>
              <a:buClr>
                <a:srgbClr val="888888"/>
              </a:buClr>
              <a:buSzPct val="100000"/>
              <a:buFont typeface="Arial" pitchFamily="34" charset="0"/>
              <a:buChar char="•"/>
            </a:pPr>
            <a:r>
              <a:rPr lang="de-AT" sz="2000" b="0" i="0" u="none" strike="noStrike" cap="none" dirty="0" smtClean="0">
                <a:solidFill>
                  <a:srgbClr val="888888"/>
                </a:solidFill>
                <a:latin typeface="Arial"/>
                <a:ea typeface="Arial"/>
                <a:cs typeface="Arial"/>
                <a:sym typeface="Arial"/>
              </a:rPr>
              <a:t>Bekenntnis zum Konsens: Übereinstimmung erfordert ein Bekenntnis, Geduld, Toleranz und den Willen die Gruppe darüber zu stellen. </a:t>
            </a:r>
          </a:p>
          <a:p>
            <a:pPr marL="627063" marR="0" lvl="0" indent="-271463" algn="just" rtl="0">
              <a:spcBef>
                <a:spcPts val="440"/>
              </a:spcBef>
              <a:buClr>
                <a:srgbClr val="888888"/>
              </a:buClr>
              <a:buSzPct val="100000"/>
              <a:buFont typeface="Arial" pitchFamily="34" charset="0"/>
              <a:buChar char="•"/>
            </a:pPr>
            <a:r>
              <a:rPr lang="de-AT" sz="2000" b="0" i="0" u="none" strike="noStrike" cap="none" dirty="0" smtClean="0">
                <a:solidFill>
                  <a:srgbClr val="888888"/>
                </a:solidFill>
                <a:latin typeface="Arial"/>
                <a:ea typeface="Arial"/>
                <a:cs typeface="Arial"/>
                <a:sym typeface="Arial"/>
              </a:rPr>
              <a:t>Ausreichend Zeit.</a:t>
            </a:r>
          </a:p>
          <a:p>
            <a:pPr marL="627063" marR="0" lvl="0" indent="-271463" algn="just" rtl="0">
              <a:spcBef>
                <a:spcPts val="440"/>
              </a:spcBef>
              <a:buClr>
                <a:srgbClr val="888888"/>
              </a:buClr>
              <a:buSzPct val="100000"/>
              <a:buFont typeface="Arial" pitchFamily="34" charset="0"/>
              <a:buChar char="•"/>
            </a:pPr>
            <a:r>
              <a:rPr lang="de-AT" sz="2000" b="0" i="0" u="none" strike="noStrike" cap="none" dirty="0" smtClean="0">
                <a:solidFill>
                  <a:srgbClr val="888888"/>
                </a:solidFill>
                <a:latin typeface="Arial"/>
                <a:ea typeface="Arial"/>
                <a:cs typeface="Arial"/>
                <a:sym typeface="Arial"/>
              </a:rPr>
              <a:t>Einen klaren</a:t>
            </a:r>
            <a:r>
              <a:rPr lang="de-AT" sz="2000" dirty="0" smtClean="0"/>
              <a:t> Prozess</a:t>
            </a:r>
            <a:r>
              <a:rPr lang="de-AT" sz="2000" b="0" i="0" u="none" strike="noStrike" cap="none" dirty="0" smtClean="0">
                <a:solidFill>
                  <a:srgbClr val="888888"/>
                </a:solidFill>
                <a:latin typeface="Arial"/>
                <a:ea typeface="Arial"/>
                <a:cs typeface="Arial"/>
                <a:sym typeface="Arial"/>
              </a:rPr>
              <a:t>: Es ist essentiell</a:t>
            </a:r>
            <a:r>
              <a:rPr lang="de-AT" sz="2000" dirty="0" smtClean="0"/>
              <a:t>, dass die gesamte Gruppe den Prozess der Besprechung versteht. </a:t>
            </a:r>
            <a:endParaRPr lang="de-AT" sz="2000" b="0" i="0" u="none" strike="noStrike" cap="none" dirty="0" smtClean="0">
              <a:solidFill>
                <a:srgbClr val="888888"/>
              </a:solidFill>
              <a:latin typeface="Arial"/>
              <a:ea typeface="Arial"/>
              <a:cs typeface="Arial"/>
              <a:sym typeface="Arial"/>
            </a:endParaRPr>
          </a:p>
          <a:p>
            <a:pPr marL="627063" marR="0" lvl="0" indent="-271463" algn="just" rtl="0">
              <a:spcBef>
                <a:spcPts val="440"/>
              </a:spcBef>
              <a:buClr>
                <a:srgbClr val="888888"/>
              </a:buClr>
              <a:buSzPct val="100000"/>
              <a:buFont typeface="Arial" pitchFamily="34" charset="0"/>
              <a:buChar char="•"/>
            </a:pPr>
            <a:r>
              <a:rPr lang="de-AT" sz="2000" b="0" i="0" u="none" strike="noStrike" cap="none" dirty="0" smtClean="0">
                <a:solidFill>
                  <a:srgbClr val="888888"/>
                </a:solidFill>
                <a:latin typeface="Arial"/>
                <a:ea typeface="Arial"/>
                <a:cs typeface="Arial"/>
                <a:sym typeface="Arial"/>
              </a:rPr>
              <a:t>Eine gute Dynamik und aktive Teilnahme: Ernennung von einer oder mehreren Moderierenden.</a:t>
            </a:r>
          </a:p>
          <a:p>
            <a:pPr marL="0" marR="0" lvl="0" indent="0" algn="just" rtl="0">
              <a:spcBef>
                <a:spcPts val="440"/>
              </a:spcBef>
              <a:buClr>
                <a:srgbClr val="888888"/>
              </a:buClr>
              <a:buSzPct val="100000"/>
              <a:buFont typeface="Arial"/>
              <a:buNone/>
            </a:pPr>
            <a:endParaRPr lang="de-AT" sz="2200" b="0" i="0" u="none" strike="noStrike" cap="none" dirty="0">
              <a:solidFill>
                <a:srgbClr val="888888"/>
              </a:solidFill>
              <a:latin typeface="Arial"/>
              <a:ea typeface="Arial"/>
              <a:cs typeface="Arial"/>
              <a:sym typeface="Arial"/>
            </a:endParaRPr>
          </a:p>
        </p:txBody>
      </p:sp>
      <p:sp>
        <p:nvSpPr>
          <p:cNvPr id="123" name="Shape 12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de-AT" sz="2400" b="0" i="0" u="none" strike="noStrike" cap="none" smtClean="0">
                <a:solidFill>
                  <a:srgbClr val="888888"/>
                </a:solidFill>
                <a:latin typeface="Arial"/>
                <a:ea typeface="Arial"/>
                <a:cs typeface="Arial"/>
                <a:sym typeface="Arial"/>
              </a:rPr>
              <a:t>for Innovation </a:t>
            </a:r>
            <a:endParaRPr lang="de-AT" sz="2400" b="0" i="0" u="none" strike="noStrike" cap="none">
              <a:solidFill>
                <a:srgbClr val="888888"/>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888888"/>
              </a:buClr>
              <a:buSzPct val="25000"/>
              <a:buFont typeface="Arial"/>
              <a:buNone/>
            </a:pPr>
            <a:r>
              <a:rPr lang="en-US" sz="2960" b="0" i="0" u="none" strike="noStrike" cap="none" dirty="0">
                <a:solidFill>
                  <a:srgbClr val="888888"/>
                </a:solidFill>
                <a:latin typeface="Arial"/>
                <a:ea typeface="Arial"/>
                <a:cs typeface="Arial"/>
                <a:sym typeface="Arial"/>
              </a:rPr>
              <a:t>Produced by </a:t>
            </a:r>
            <a:r>
              <a:rPr lang="en-US" sz="2960" b="0" i="0" u="none" strike="noStrike" cap="none" dirty="0" smtClean="0">
                <a:solidFill>
                  <a:srgbClr val="888888"/>
                </a:solidFill>
                <a:latin typeface="Arial"/>
                <a:ea typeface="Arial"/>
                <a:cs typeface="Arial"/>
                <a:sym typeface="Arial"/>
              </a:rPr>
              <a:t>Auxilium </a:t>
            </a:r>
            <a:r>
              <a:rPr lang="en-US" sz="2960" b="0" i="0" u="none" strike="noStrike" cap="none" dirty="0">
                <a:solidFill>
                  <a:srgbClr val="888888"/>
                </a:solidFill>
                <a:latin typeface="Arial"/>
                <a:ea typeface="Arial"/>
                <a:cs typeface="Arial"/>
                <a:sym typeface="Arial"/>
              </a:rPr>
              <a:t>in the framework of Erasmus+ project</a:t>
            </a:r>
            <a:br>
              <a:rPr lang="en-US" sz="2960" b="0" i="0" u="none" strike="noStrike" cap="none" dirty="0">
                <a:solidFill>
                  <a:srgbClr val="888888"/>
                </a:solidFill>
                <a:latin typeface="Arial"/>
                <a:ea typeface="Arial"/>
                <a:cs typeface="Arial"/>
                <a:sym typeface="Arial"/>
              </a:rPr>
            </a:br>
            <a:r>
              <a:rPr lang="en-US" sz="2960" b="0" i="0" u="none" strike="noStrike" cap="none" dirty="0">
                <a:solidFill>
                  <a:srgbClr val="888888"/>
                </a:solidFill>
                <a:latin typeface="Arial"/>
                <a:ea typeface="Arial"/>
                <a:cs typeface="Arial"/>
                <a:sym typeface="Arial"/>
              </a:rPr>
              <a:t>“Open Professional Collaboration for Innovation”</a:t>
            </a:r>
          </a:p>
        </p:txBody>
      </p:sp>
      <p:sp>
        <p:nvSpPr>
          <p:cNvPr id="129" name="Shape 129"/>
          <p:cNvSpPr txBox="1"/>
          <p:nvPr/>
        </p:nvSpPr>
        <p:spPr>
          <a:xfrm>
            <a:off x="1141999" y="2931935"/>
            <a:ext cx="6630400" cy="1365072"/>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Arial"/>
              <a:buNone/>
            </a:pPr>
            <a:endParaRPr lang="en-US" sz="3200" b="0" i="0" u="none" strike="noStrike" cap="none" dirty="0">
              <a:solidFill>
                <a:srgbClr val="888888"/>
              </a:solidFill>
              <a:latin typeface="Arial"/>
              <a:ea typeface="Arial"/>
              <a:cs typeface="Arial"/>
              <a:sym typeface="Arial"/>
            </a:endParaRPr>
          </a:p>
        </p:txBody>
      </p:sp>
      <p:sp>
        <p:nvSpPr>
          <p:cNvPr id="130" name="Shape 130"/>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en-US" sz="2000" b="0" i="0" u="none" strike="noStrike" cap="none" dirty="0">
                <a:solidFill>
                  <a:srgbClr val="888888"/>
                </a:solidFill>
                <a:latin typeface="Arial"/>
                <a:ea typeface="Arial"/>
                <a:cs typeface="Arial"/>
                <a:sym typeface="Arial"/>
              </a:rPr>
              <a:t>This project has been funded by Erasmus + </a:t>
            </a:r>
            <a:r>
              <a:rPr lang="en-US" sz="2000" b="0" i="0" u="none" strike="noStrike" cap="none" dirty="0" err="1">
                <a:solidFill>
                  <a:srgbClr val="888888"/>
                </a:solidFill>
                <a:latin typeface="Arial"/>
                <a:ea typeface="Arial"/>
                <a:cs typeface="Arial"/>
                <a:sym typeface="Arial"/>
              </a:rPr>
              <a:t>programme</a:t>
            </a:r>
            <a:r>
              <a:rPr lang="en-US" sz="2000" b="0" i="0" u="none" strike="noStrike" cap="none" dirty="0">
                <a:solidFill>
                  <a:srgbClr val="888888"/>
                </a:solidFill>
                <a:latin typeface="Arial"/>
                <a:ea typeface="Arial"/>
                <a:cs typeface="Arial"/>
                <a:sym typeface="Arial"/>
              </a:rPr>
              <a:t> of the European Union. This OER reflects the views only of the authors, and the Commission cannot be held responsible for any use which may be made of the information contained therein.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Bildschirmpräsentation (4:3)</PresentationFormat>
  <Paragraphs>46</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Office Theme</vt:lpstr>
      <vt:lpstr>Entscheidungen in divers heterogenen Gruppen durch Übereinstimmung treffen </vt:lpstr>
      <vt:lpstr>Ziele </vt:lpstr>
      <vt:lpstr>Aktivität (1/2) </vt:lpstr>
      <vt:lpstr>Aktivität (1/2) </vt:lpstr>
      <vt:lpstr>Das Treffen von Entscheidungen durch Übereinstimmung in von Diversität geprägten Gruppen erfordert die Erfüllung von Voraussetzungen:</vt:lpstr>
      <vt:lpstr>Folie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decisions by consensus within a group</dc:title>
  <dc:creator>Veronika Rechberger</dc:creator>
  <cp:lastModifiedBy>Veronika Rechberger</cp:lastModifiedBy>
  <cp:revision>17</cp:revision>
  <dcterms:modified xsi:type="dcterms:W3CDTF">2016-05-09T12:49:34Z</dcterms:modified>
</cp:coreProperties>
</file>