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9AC7"/>
    <a:srgbClr val="E2E5E6"/>
    <a:srgbClr val="A5ADB2"/>
    <a:srgbClr val="454851"/>
    <a:srgbClr val="3C3E48"/>
    <a:srgbClr val="3F404A"/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53"/>
    <p:restoredTop sz="94649"/>
  </p:normalViewPr>
  <p:slideViewPr>
    <p:cSldViewPr snapToGrid="0" snapToObjects="1">
      <p:cViewPr varScale="1">
        <p:scale>
          <a:sx n="83" d="100"/>
          <a:sy n="83" d="100"/>
        </p:scale>
        <p:origin x="3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6BF3C-C592-1A47-9228-7DAC5B174F6F}" type="datetimeFigureOut">
              <a:rPr lang="en-US" smtClean="0"/>
              <a:t>7/15/16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36BA4-5F08-484A-BE8C-7FEF39E9C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093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3B8F7-1BCD-E045-956B-7C1C5AAB2160}" type="datetimeFigureOut">
              <a:rPr lang="en-US" smtClean="0"/>
              <a:t>7/15/16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DF95D-83B9-1242-9B85-291237A5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208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openprof.eu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openprof.eu" TargetMode="Externa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998" y="1201972"/>
            <a:ext cx="6630402" cy="2373099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999" y="3692461"/>
            <a:ext cx="6630401" cy="21023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dirty="0" smtClean="0"/>
              <a:t>Click to edit Master subtitle style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63857" y="6395466"/>
            <a:ext cx="8975487" cy="316898"/>
          </a:xfrm>
          <a:prstGeom prst="rect">
            <a:avLst/>
          </a:prstGeom>
          <a:solidFill>
            <a:srgbClr val="E2E5E6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entagon 14"/>
          <p:cNvSpPr/>
          <p:nvPr userDrawn="1"/>
        </p:nvSpPr>
        <p:spPr>
          <a:xfrm>
            <a:off x="1222688" y="6395466"/>
            <a:ext cx="2168419" cy="316898"/>
          </a:xfrm>
          <a:prstGeom prst="homePlate">
            <a:avLst/>
          </a:prstGeom>
          <a:solidFill>
            <a:srgbClr val="A5ADB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entagon 15"/>
          <p:cNvSpPr/>
          <p:nvPr userDrawn="1"/>
        </p:nvSpPr>
        <p:spPr>
          <a:xfrm>
            <a:off x="63857" y="6395466"/>
            <a:ext cx="1296248" cy="316898"/>
          </a:xfrm>
          <a:prstGeom prst="homePlate">
            <a:avLst/>
          </a:prstGeom>
          <a:solidFill>
            <a:srgbClr val="A5ADB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1360105" y="6432368"/>
            <a:ext cx="18133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63856" y="6368446"/>
            <a:ext cx="1158833" cy="31689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50000"/>
              </a:lnSpc>
              <a:defRPr sz="1000" baseline="0">
                <a:solidFill>
                  <a:srgbClr val="3F404A"/>
                </a:solidFill>
                <a:latin typeface="Adobe Caslon Pro"/>
                <a:cs typeface="Adobe Caslon Pro"/>
              </a:defRPr>
            </a:lvl1pPr>
          </a:lstStyle>
          <a:p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7959653" y="6400715"/>
            <a:ext cx="941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0" i="0" u="none" strike="noStrike" cap="small" baseline="0" dirty="0" smtClean="0">
                <a:ln>
                  <a:noFill/>
                </a:ln>
                <a:noFill/>
                <a:effectLst>
                  <a:reflection stA="50000" endPos="75000" dist="12700" dir="5400000" sy="-100000" algn="bl" rotWithShape="0"/>
                </a:effectLst>
                <a:latin typeface="Adobe Caslon Pro"/>
                <a:cs typeface="Adobe Caslon Pro"/>
                <a:hlinkClick r:id="rId2"/>
              </a:rPr>
              <a:t>openprof.eu</a:t>
            </a:r>
            <a:endParaRPr lang="en-US" sz="1000" b="0" i="0" u="none" strike="noStrike" cap="small" baseline="0" dirty="0">
              <a:ln>
                <a:noFill/>
              </a:ln>
              <a:noFill/>
              <a:effectLst>
                <a:reflection stA="50000" endPos="75000" dist="12700" dir="5400000" sy="-100000" algn="bl" rotWithShape="0"/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415767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EA0DC-A173-9544-9CCC-3CB899132351}" type="datetime4">
              <a:rPr lang="lt-LT" smtClean="0"/>
              <a:t>2016 m. liepos 15 d.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603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610072" cy="5851525"/>
          </a:xfrm>
        </p:spPr>
        <p:txBody>
          <a:bodyPr vert="eaVert"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998" y="274638"/>
            <a:ext cx="5335001" cy="5851525"/>
          </a:xfrm>
        </p:spPr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FB9B51-4A43-AE45-A7BD-5D3CE1980265}" type="datetime4">
              <a:rPr lang="lt-LT" smtClean="0"/>
              <a:t>2016 m. liepos 15 d.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531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3A2B60-D0FE-A04E-B001-966D9EFC25A9}" type="datetime4">
              <a:rPr lang="lt-LT" smtClean="0"/>
              <a:t>2016 m. liepos 15 d.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43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4017" y="4406900"/>
            <a:ext cx="663853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4017" y="2906713"/>
            <a:ext cx="66385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63857" y="6395466"/>
            <a:ext cx="8975487" cy="316898"/>
          </a:xfrm>
          <a:prstGeom prst="rect">
            <a:avLst/>
          </a:prstGeom>
          <a:solidFill>
            <a:srgbClr val="E2E5E6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entagon 13"/>
          <p:cNvSpPr/>
          <p:nvPr userDrawn="1"/>
        </p:nvSpPr>
        <p:spPr>
          <a:xfrm>
            <a:off x="1174017" y="6395466"/>
            <a:ext cx="2217090" cy="316898"/>
          </a:xfrm>
          <a:prstGeom prst="homePlate">
            <a:avLst/>
          </a:prstGeom>
          <a:solidFill>
            <a:srgbClr val="A5ADB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entagon 14"/>
          <p:cNvSpPr/>
          <p:nvPr userDrawn="1"/>
        </p:nvSpPr>
        <p:spPr>
          <a:xfrm>
            <a:off x="63857" y="6395466"/>
            <a:ext cx="1296248" cy="316898"/>
          </a:xfrm>
          <a:prstGeom prst="homePlate">
            <a:avLst/>
          </a:prstGeom>
          <a:solidFill>
            <a:srgbClr val="A5ADB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360105" y="6432368"/>
            <a:ext cx="18133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63856" y="6368446"/>
            <a:ext cx="1158833" cy="31689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50000"/>
              </a:lnSpc>
              <a:defRPr sz="1000" baseline="0">
                <a:solidFill>
                  <a:srgbClr val="3F404A"/>
                </a:solidFill>
                <a:latin typeface="Adobe Caslon Pro"/>
                <a:cs typeface="Adobe Caslon Pro"/>
              </a:defRPr>
            </a:lvl1pPr>
          </a:lstStyle>
          <a:p>
            <a:fld id="{F1088289-8C3B-6C48-84B1-7B81E33087CA}" type="datetime4">
              <a:rPr lang="lt-LT" smtClean="0"/>
              <a:pPr/>
              <a:t>2016 m. liepos 15 d.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7959653" y="6400715"/>
            <a:ext cx="941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0" i="0" u="none" strike="noStrike" cap="small" baseline="0" dirty="0" smtClean="0">
                <a:ln>
                  <a:noFill/>
                </a:ln>
                <a:noFill/>
                <a:effectLst>
                  <a:reflection stA="50000" endPos="75000" dist="12700" dir="5400000" sy="-100000" algn="bl" rotWithShape="0"/>
                </a:effectLst>
                <a:latin typeface="Adobe Caslon Pro"/>
                <a:cs typeface="Adobe Caslon Pro"/>
                <a:hlinkClick r:id="rId2"/>
              </a:rPr>
              <a:t>openprof.eu</a:t>
            </a:r>
            <a:endParaRPr lang="en-US" sz="1000" b="0" i="0" u="none" strike="noStrike" cap="small" baseline="0" dirty="0">
              <a:ln>
                <a:noFill/>
              </a:ln>
              <a:noFill/>
              <a:effectLst>
                <a:reflection stA="50000" endPos="75000" dist="12700" dir="5400000" sy="-100000" algn="bl" rotWithShape="0"/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36318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998" y="1600200"/>
            <a:ext cx="335380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1643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41FB6B-5B1E-4D4A-AAA8-058A699C34D7}" type="datetime4">
              <a:rPr lang="lt-LT" smtClean="0"/>
              <a:t>2016 m. liepos 15 d.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982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1D02DD-5D33-D047-8F74-9F2DA74A3163}" type="datetime4">
              <a:rPr lang="lt-LT" smtClean="0"/>
              <a:t>2016 m. liepos 15 d.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6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998" y="722862"/>
            <a:ext cx="6670559" cy="1143000"/>
          </a:xfrm>
        </p:spPr>
        <p:txBody>
          <a:bodyPr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C4378-4B05-8944-9A20-C483A0DE1645}" type="datetime4">
              <a:rPr lang="lt-LT" smtClean="0"/>
              <a:t>2016 m. liepos 15 d.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199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B59747-5645-824B-B109-C9B81366E180}" type="datetime4">
              <a:rPr lang="lt-LT" smtClean="0"/>
              <a:t>2016 m. liepos 15 d.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080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C5176-2B59-1848-B9B0-70A6276401E5}" type="datetime4">
              <a:rPr lang="lt-LT" smtClean="0"/>
              <a:t>2016 m. liepos 15 d.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175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933" y="4800600"/>
            <a:ext cx="662862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3933" y="207245"/>
            <a:ext cx="6628624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3933" y="5367338"/>
            <a:ext cx="662862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1B28A6-5AAC-314E-ACF8-CE9160A09307}" type="datetime4">
              <a:rPr lang="lt-LT" smtClean="0"/>
              <a:t>2016 m. liepos 15 d.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408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hyperlink" Target="http://openprof.eu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998" y="511630"/>
            <a:ext cx="6670559" cy="906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999" y="1600201"/>
            <a:ext cx="6670558" cy="4354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2593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124200" y="6500625"/>
            <a:ext cx="1846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400" b="0" dirty="0" smtClean="0">
              <a:ln>
                <a:solidFill>
                  <a:srgbClr val="3C3E48"/>
                </a:solidFill>
              </a:ln>
              <a:solidFill>
                <a:srgbClr val="454851"/>
              </a:solidFill>
              <a:latin typeface="Adobe Caslon Pro"/>
              <a:cs typeface="Adobe Caslon Pro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599389" y="6424799"/>
            <a:ext cx="23903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Project No. 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pic>
        <p:nvPicPr>
          <p:cNvPr id="14" name="Picture 13" descr="erasmusplus_log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420" y="151631"/>
            <a:ext cx="1635435" cy="360000"/>
          </a:xfrm>
          <a:prstGeom prst="rect">
            <a:avLst/>
          </a:prstGeom>
        </p:spPr>
      </p:pic>
      <p:pic>
        <p:nvPicPr>
          <p:cNvPr id="15" name="Picture 14" descr="oficialus_logo_296x200_0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90320" cy="871838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7959653" y="6400715"/>
            <a:ext cx="941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0" i="0" u="none" strike="noStrike" cap="small" baseline="0" dirty="0" smtClean="0">
                <a:ln>
                  <a:noFill/>
                </a:ln>
                <a:noFill/>
                <a:effectLst>
                  <a:reflection stA="50000" endPos="75000" dist="12700" dir="5400000" sy="-100000" algn="bl" rotWithShape="0"/>
                </a:effectLst>
                <a:latin typeface="Adobe Caslon Pro"/>
                <a:cs typeface="Adobe Caslon Pro"/>
                <a:hlinkClick r:id="rId15"/>
              </a:rPr>
              <a:t>openprof.eu</a:t>
            </a:r>
            <a:endParaRPr lang="en-US" sz="1000" b="0" i="0" u="none" strike="noStrike" cap="small" baseline="0" dirty="0">
              <a:ln>
                <a:noFill/>
              </a:ln>
              <a:noFill/>
              <a:effectLst>
                <a:reflection stA="50000" endPos="75000" dist="12700" dir="5400000" sy="-100000" algn="bl" rotWithShape="0"/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297549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rgbClr val="279AC7"/>
          </a:solidFill>
          <a:latin typeface="Adobe Caslon Pro"/>
          <a:ea typeface="+mj-ea"/>
          <a:cs typeface="Adobe Caslon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dobe Caslon Pro"/>
          <a:ea typeface="+mn-ea"/>
          <a:cs typeface="Adobe Caslon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dobe Caslon Pro"/>
          <a:ea typeface="+mn-ea"/>
          <a:cs typeface="Adobe Caslon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dobe Caslon Pro"/>
          <a:ea typeface="+mn-ea"/>
          <a:cs typeface="Adobe Caslon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dobe Caslon Pro"/>
          <a:ea typeface="+mn-ea"/>
          <a:cs typeface="Adobe Caslon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Adobe Caslon Pro"/>
          <a:ea typeface="+mn-ea"/>
          <a:cs typeface="Adobe Caslon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reativecommons.org/licenses/by-nc-sa/4.0/deed.hu" TargetMode="Externa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" TargetMode="External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BC9800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4. OER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Digitális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Eszközök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Digitális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Elbeszélésekhez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531171" y="189922"/>
            <a:ext cx="5750162" cy="7596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Open Professional Collaboration </a:t>
            </a:r>
          </a:p>
          <a:p>
            <a:r>
              <a:rPr lang="en-US" sz="2400" dirty="0" smtClean="0"/>
              <a:t>for Innovation </a:t>
            </a:r>
            <a:endParaRPr lang="en-US" sz="240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141999" y="3692461"/>
            <a:ext cx="6630401" cy="2102355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 err="1" smtClean="0"/>
              <a:t>Universidade</a:t>
            </a:r>
            <a:r>
              <a:rPr lang="en-US" sz="2000" dirty="0" smtClean="0"/>
              <a:t> </a:t>
            </a:r>
            <a:r>
              <a:rPr lang="en-US" sz="2000" dirty="0" err="1" smtClean="0"/>
              <a:t>Aberta</a:t>
            </a:r>
            <a:endParaRPr lang="en-US" sz="2000" dirty="0" smtClean="0"/>
          </a:p>
          <a:p>
            <a:r>
              <a:rPr lang="en-US" sz="2000" dirty="0">
                <a:hlinkClick r:id="rId2"/>
              </a:rPr>
              <a:t>Creative Commons Nevezd meg! - Ne add el! - Így add tovább! 4.0 Nemzetközi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/>
              <a:t>licenc</a:t>
            </a:r>
            <a:r>
              <a:rPr lang="en-US" sz="2000" dirty="0"/>
              <a:t> </a:t>
            </a:r>
            <a:r>
              <a:rPr lang="en-US" sz="2000" dirty="0" err="1"/>
              <a:t>alapú</a:t>
            </a:r>
            <a:r>
              <a:rPr lang="en-US" sz="2000" dirty="0"/>
              <a:t> </a:t>
            </a:r>
            <a:r>
              <a:rPr lang="en-US" sz="2000" dirty="0" err="1"/>
              <a:t>eredeti</a:t>
            </a:r>
            <a:r>
              <a:rPr lang="en-US" sz="2000" dirty="0"/>
              <a:t> </a:t>
            </a:r>
            <a:r>
              <a:rPr lang="en-US" sz="2000" dirty="0" err="1"/>
              <a:t>munkája</a:t>
            </a:r>
            <a:r>
              <a:rPr lang="en-US" sz="2000" dirty="0"/>
              <a:t> </a:t>
            </a:r>
            <a:r>
              <a:rPr lang="en-US" sz="2000" dirty="0" err="1"/>
              <a:t>alapján</a:t>
            </a:r>
            <a:r>
              <a:rPr lang="en-US" sz="2000" dirty="0"/>
              <a:t> </a:t>
            </a:r>
            <a:endParaRPr lang="en-US" sz="2000" dirty="0" smtClean="0"/>
          </a:p>
          <a:p>
            <a:endParaRPr lang="en-US" sz="2000" dirty="0" smtClean="0"/>
          </a:p>
          <a:p>
            <a:endParaRPr lang="en-US" dirty="0" smtClean="0"/>
          </a:p>
          <a:p>
            <a:r>
              <a:rPr lang="en-US" dirty="0"/>
              <a:t>European Distance and E-Learning Network</a:t>
            </a: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643" y="4730780"/>
            <a:ext cx="1407111" cy="49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80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0167" y="1382345"/>
            <a:ext cx="7313083" cy="1704210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Készített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Lina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Morgado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José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Figueiredo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az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Erasmus+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finanszírozású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“Open Professional Collaboration for Innovation”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projekt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keretében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Subtitle 8"/>
          <p:cNvSpPr txBox="1">
            <a:spLocks/>
          </p:cNvSpPr>
          <p:nvPr/>
        </p:nvSpPr>
        <p:spPr>
          <a:xfrm>
            <a:off x="1141999" y="4216937"/>
            <a:ext cx="6630401" cy="1365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Az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Európai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Bizottság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támogatást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nyújtott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ennek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projektnek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költségeihez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az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Erasmus+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programján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belül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Ez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Szabad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Oktatási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Tartalom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(OER) 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szerző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nézeteit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tükrözi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és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az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Európai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Bizottság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tehető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felelőssé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az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abban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foglaltak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bárminemű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felhasználásáért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59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4292" y="1065712"/>
            <a:ext cx="6670559" cy="1143000"/>
          </a:xfrm>
          <a:solidFill>
            <a:srgbClr val="967900"/>
          </a:solidFill>
        </p:spPr>
        <p:txBody>
          <a:bodyPr>
            <a:normAutofit fontScale="90000"/>
          </a:bodyPr>
          <a:lstStyle/>
          <a:p>
            <a:r>
              <a:rPr lang="pt-PT" dirty="0" err="1" smtClean="0">
                <a:solidFill>
                  <a:schemeClr val="bg1"/>
                </a:solidFill>
              </a:rPr>
              <a:t>Néhány</a:t>
            </a: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pt-PT" dirty="0" err="1" smtClean="0">
                <a:solidFill>
                  <a:schemeClr val="bg1"/>
                </a:solidFill>
              </a:rPr>
              <a:t>Eszköz</a:t>
            </a: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pt-PT" dirty="0" err="1" smtClean="0">
                <a:solidFill>
                  <a:schemeClr val="bg1"/>
                </a:solidFill>
              </a:rPr>
              <a:t>Digitális</a:t>
            </a: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pt-PT" dirty="0" err="1" smtClean="0">
                <a:solidFill>
                  <a:schemeClr val="bg1"/>
                </a:solidFill>
              </a:rPr>
              <a:t>Elbeszélésekhez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36886" y="2576348"/>
            <a:ext cx="8045372" cy="341632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A </a:t>
            </a:r>
            <a:r>
              <a:rPr lang="en-US" sz="3600" dirty="0" err="1" smtClean="0">
                <a:solidFill>
                  <a:schemeClr val="bg2">
                    <a:lumMod val="90000"/>
                  </a:schemeClr>
                </a:solidFill>
              </a:rPr>
              <a:t>s</a:t>
            </a:r>
            <a:r>
              <a:rPr lang="en-US" sz="3600" dirty="0" err="1" smtClean="0">
                <a:solidFill>
                  <a:schemeClr val="bg2">
                    <a:lumMod val="90000"/>
                  </a:schemeClr>
                </a:solidFill>
              </a:rPr>
              <a:t>zámos</a:t>
            </a:r>
            <a:r>
              <a:rPr lang="en-US" sz="3600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2">
                    <a:lumMod val="90000"/>
                  </a:schemeClr>
                </a:solidFill>
              </a:rPr>
              <a:t>rendelkezésünkre</a:t>
            </a:r>
            <a:r>
              <a:rPr lang="en-US" sz="3600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2">
                    <a:lumMod val="90000"/>
                  </a:schemeClr>
                </a:solidFill>
              </a:rPr>
              <a:t>álló</a:t>
            </a:r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2">
                    <a:lumMod val="90000"/>
                  </a:schemeClr>
                </a:solidFill>
              </a:rPr>
              <a:t>funkciót</a:t>
            </a:r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bg2">
                    <a:lumMod val="90000"/>
                  </a:schemeClr>
                </a:solidFill>
              </a:rPr>
              <a:t>amik</a:t>
            </a:r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2">
                    <a:lumMod val="90000"/>
                  </a:schemeClr>
                </a:solidFill>
              </a:rPr>
              <a:t>segítenek</a:t>
            </a:r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2">
                    <a:lumMod val="90000"/>
                  </a:schemeClr>
                </a:solidFill>
              </a:rPr>
              <a:t>jól</a:t>
            </a:r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2">
                    <a:lumMod val="90000"/>
                  </a:schemeClr>
                </a:solidFill>
              </a:rPr>
              <a:t>megfogalmazni</a:t>
            </a:r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 a </a:t>
            </a:r>
            <a:r>
              <a:rPr lang="en-US" sz="3600" dirty="0" err="1" smtClean="0">
                <a:solidFill>
                  <a:schemeClr val="bg2">
                    <a:lumMod val="90000"/>
                  </a:schemeClr>
                </a:solidFill>
              </a:rPr>
              <a:t>mondanivalónkat</a:t>
            </a:r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, a </a:t>
            </a:r>
            <a:r>
              <a:rPr lang="en-US" sz="3600" dirty="0" err="1" smtClean="0">
                <a:solidFill>
                  <a:schemeClr val="bg2">
                    <a:lumMod val="90000"/>
                  </a:schemeClr>
                </a:solidFill>
              </a:rPr>
              <a:t>következő</a:t>
            </a:r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2">
                    <a:lumMod val="90000"/>
                  </a:schemeClr>
                </a:solidFill>
              </a:rPr>
              <a:t>csoportokra</a:t>
            </a:r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2">
                    <a:lumMod val="90000"/>
                  </a:schemeClr>
                </a:solidFill>
              </a:rPr>
              <a:t>oszthatjuk</a:t>
            </a:r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:</a:t>
            </a:r>
            <a:endParaRPr lang="en-US" sz="3600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en-US" sz="3600" dirty="0" err="1" smtClean="0">
                <a:solidFill>
                  <a:srgbClr val="BC9800"/>
                </a:solidFill>
              </a:rPr>
              <a:t>képek</a:t>
            </a:r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rgbClr val="BC9800"/>
                </a:solidFill>
              </a:rPr>
              <a:t>hanganyagok</a:t>
            </a:r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rgbClr val="BC9800"/>
                </a:solidFill>
              </a:rPr>
              <a:t>szöveg</a:t>
            </a:r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rgbClr val="BC9800"/>
                </a:solidFill>
              </a:rPr>
              <a:t>videó</a:t>
            </a:r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2">
                    <a:lumMod val="90000"/>
                  </a:schemeClr>
                </a:solidFill>
              </a:rPr>
              <a:t>és</a:t>
            </a:r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 a </a:t>
            </a:r>
            <a:r>
              <a:rPr lang="en-US" sz="3600" dirty="0" err="1" smtClean="0">
                <a:solidFill>
                  <a:srgbClr val="BC9800"/>
                </a:solidFill>
              </a:rPr>
              <a:t>végső</a:t>
            </a:r>
            <a:r>
              <a:rPr lang="en-US" sz="3600" dirty="0" smtClean="0">
                <a:solidFill>
                  <a:srgbClr val="BC9800"/>
                </a:solidFill>
              </a:rPr>
              <a:t> </a:t>
            </a:r>
            <a:r>
              <a:rPr lang="en-US" sz="3600" dirty="0" err="1" smtClean="0">
                <a:solidFill>
                  <a:srgbClr val="BC9800"/>
                </a:solidFill>
              </a:rPr>
              <a:t>tartalomegyesítés</a:t>
            </a:r>
            <a:endParaRPr lang="pt-PT" sz="3600" dirty="0">
              <a:solidFill>
                <a:srgbClr val="BC9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88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Fontos</a:t>
            </a:r>
            <a:r>
              <a:rPr lang="pt-PT" dirty="0" smtClean="0"/>
              <a:t> </a:t>
            </a:r>
            <a:r>
              <a:rPr lang="pt-PT" dirty="0" err="1" smtClean="0"/>
              <a:t>Közlemény</a:t>
            </a:r>
            <a:endParaRPr lang="pt-PT" dirty="0"/>
          </a:p>
        </p:txBody>
      </p:sp>
      <p:sp>
        <p:nvSpPr>
          <p:cNvPr id="7" name="Marcador de Posição de Conteúdo 6"/>
          <p:cNvSpPr>
            <a:spLocks noGrp="1"/>
          </p:cNvSpPr>
          <p:nvPr>
            <p:ph idx="1"/>
          </p:nvPr>
        </p:nvSpPr>
        <p:spPr>
          <a:xfrm>
            <a:off x="680823" y="1568395"/>
            <a:ext cx="7882732" cy="282538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 err="1" smtClean="0"/>
              <a:t>Javasoljuk</a:t>
            </a:r>
            <a:r>
              <a:rPr lang="en-US" sz="2400" dirty="0" smtClean="0"/>
              <a:t>, </a:t>
            </a:r>
            <a:r>
              <a:rPr lang="en-US" sz="2400" dirty="0" err="1" smtClean="0"/>
              <a:t>é</a:t>
            </a:r>
            <a:r>
              <a:rPr lang="en-US" sz="2400" dirty="0" err="1" smtClean="0"/>
              <a:t>ljen</a:t>
            </a:r>
            <a:r>
              <a:rPr lang="en-US" sz="2400" dirty="0" smtClean="0"/>
              <a:t> </a:t>
            </a:r>
            <a:r>
              <a:rPr lang="en-US" sz="2400" dirty="0" err="1" smtClean="0"/>
              <a:t>azzal</a:t>
            </a:r>
            <a:r>
              <a:rPr lang="en-US" sz="2400" dirty="0" smtClean="0"/>
              <a:t> a </a:t>
            </a:r>
            <a:r>
              <a:rPr lang="en-US" sz="2400" dirty="0" err="1" smtClean="0"/>
              <a:t>lehetőséggel</a:t>
            </a:r>
            <a:r>
              <a:rPr lang="en-US" sz="2400" dirty="0" smtClean="0"/>
              <a:t>, </a:t>
            </a:r>
            <a:r>
              <a:rPr lang="en-US" sz="2400" dirty="0" err="1" smtClean="0"/>
              <a:t>hogy</a:t>
            </a:r>
            <a:r>
              <a:rPr lang="en-US" sz="2400" dirty="0" smtClean="0"/>
              <a:t> a </a:t>
            </a:r>
            <a:r>
              <a:rPr lang="en-US" sz="2400" dirty="0" err="1" smtClean="0"/>
              <a:t>saját</a:t>
            </a:r>
            <a:r>
              <a:rPr lang="en-US" sz="2400" dirty="0" smtClean="0"/>
              <a:t> </a:t>
            </a:r>
            <a:r>
              <a:rPr lang="en-US" sz="2400" dirty="0" err="1" smtClean="0"/>
              <a:t>fejlesztésű</a:t>
            </a:r>
            <a:r>
              <a:rPr lang="en-US" sz="2400" dirty="0" smtClean="0"/>
              <a:t> </a:t>
            </a:r>
            <a:r>
              <a:rPr lang="en-US" sz="2400" dirty="0" err="1" smtClean="0"/>
              <a:t>anyagában</a:t>
            </a:r>
            <a:r>
              <a:rPr lang="en-US" sz="2400" dirty="0" smtClean="0"/>
              <a:t> </a:t>
            </a:r>
            <a:r>
              <a:rPr lang="en-US" sz="2400" dirty="0" err="1" smtClean="0"/>
              <a:t>minél</a:t>
            </a:r>
            <a:r>
              <a:rPr lang="en-US" sz="2400" dirty="0" smtClean="0"/>
              <a:t> </a:t>
            </a:r>
            <a:r>
              <a:rPr lang="en-US" sz="2400" dirty="0" err="1" smtClean="0"/>
              <a:t>több</a:t>
            </a:r>
            <a:r>
              <a:rPr lang="en-US" sz="2400" dirty="0" smtClean="0"/>
              <a:t> </a:t>
            </a:r>
            <a:r>
              <a:rPr lang="en-US" sz="2400" b="1" dirty="0" smtClean="0"/>
              <a:t>Creative </a:t>
            </a:r>
            <a:r>
              <a:rPr lang="en-US" sz="2400" b="1" dirty="0"/>
              <a:t>Commons </a:t>
            </a:r>
            <a:r>
              <a:rPr lang="en-US" sz="2400" b="1" dirty="0" smtClean="0"/>
              <a:t>(</a:t>
            </a:r>
            <a:r>
              <a:rPr lang="en-US" sz="2400" b="1" dirty="0"/>
              <a:t>CC</a:t>
            </a:r>
            <a:r>
              <a:rPr lang="en-US" sz="2400" b="1" dirty="0" smtClean="0"/>
              <a:t>)</a:t>
            </a:r>
            <a:r>
              <a:rPr lang="en-US" sz="2400" dirty="0" smtClean="0"/>
              <a:t> </a:t>
            </a:r>
            <a:r>
              <a:rPr lang="en-US" sz="2400" dirty="0" err="1" smtClean="0"/>
              <a:t>licencű</a:t>
            </a:r>
            <a:r>
              <a:rPr lang="en-US" sz="2400" dirty="0" smtClean="0"/>
              <a:t> </a:t>
            </a:r>
            <a:r>
              <a:rPr lang="en-US" sz="2400" dirty="0" err="1" smtClean="0"/>
              <a:t>képet</a:t>
            </a:r>
            <a:r>
              <a:rPr lang="en-US" sz="2400" dirty="0" smtClean="0"/>
              <a:t> </a:t>
            </a:r>
            <a:r>
              <a:rPr lang="en-US" sz="2400" dirty="0" err="1" smtClean="0"/>
              <a:t>és</a:t>
            </a:r>
            <a:r>
              <a:rPr lang="en-US" sz="2400" dirty="0" smtClean="0"/>
              <a:t> </a:t>
            </a:r>
            <a:r>
              <a:rPr lang="en-US" sz="2400" dirty="0" err="1" smtClean="0"/>
              <a:t>hanganyagot</a:t>
            </a:r>
            <a:r>
              <a:rPr lang="en-US" sz="2400" dirty="0" smtClean="0"/>
              <a:t> </a:t>
            </a:r>
            <a:r>
              <a:rPr lang="en-US" sz="2400" dirty="0" err="1" smtClean="0"/>
              <a:t>használ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A </a:t>
            </a:r>
            <a:r>
              <a:rPr lang="en-US" sz="2400" dirty="0" err="1" smtClean="0"/>
              <a:t>következőkben</a:t>
            </a:r>
            <a:r>
              <a:rPr lang="en-US" sz="2400" dirty="0" smtClean="0"/>
              <a:t>, </a:t>
            </a:r>
            <a:r>
              <a:rPr lang="en-US" sz="2400" dirty="0" err="1" smtClean="0"/>
              <a:t>ahol</a:t>
            </a:r>
            <a:r>
              <a:rPr lang="en-US" sz="2400" dirty="0" smtClean="0"/>
              <a:t> </a:t>
            </a:r>
            <a:r>
              <a:rPr lang="en-US" sz="2400" dirty="0" err="1" smtClean="0"/>
              <a:t>lehetőségünkben</a:t>
            </a:r>
            <a:r>
              <a:rPr lang="en-US" sz="2400" dirty="0" smtClean="0"/>
              <a:t> </a:t>
            </a:r>
            <a:r>
              <a:rPr lang="en-US" sz="2400" dirty="0" err="1" smtClean="0"/>
              <a:t>áll</a:t>
            </a:r>
            <a:r>
              <a:rPr lang="en-US" sz="2400" dirty="0" smtClean="0"/>
              <a:t>, </a:t>
            </a:r>
            <a:r>
              <a:rPr lang="en-US" sz="2400" dirty="0" err="1" smtClean="0"/>
              <a:t>adunk</a:t>
            </a:r>
            <a:r>
              <a:rPr lang="en-US" sz="2400" dirty="0" smtClean="0"/>
              <a:t> meg </a:t>
            </a:r>
            <a:r>
              <a:rPr lang="en-US" sz="2400" dirty="0" err="1" smtClean="0"/>
              <a:t>ilyen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forrástárakra</a:t>
            </a:r>
            <a:r>
              <a:rPr lang="en-US" sz="2400" dirty="0" smtClean="0"/>
              <a:t> </a:t>
            </a:r>
            <a:r>
              <a:rPr lang="en-US" sz="2400" dirty="0" err="1" smtClean="0"/>
              <a:t>konkrét</a:t>
            </a:r>
            <a:r>
              <a:rPr lang="en-US" sz="2400" dirty="0" smtClean="0"/>
              <a:t> </a:t>
            </a:r>
            <a:r>
              <a:rPr lang="en-US" sz="2400" dirty="0" err="1" smtClean="0"/>
              <a:t>utalásokat</a:t>
            </a:r>
            <a:r>
              <a:rPr lang="en-US" sz="2400" dirty="0" smtClean="0"/>
              <a:t>, </a:t>
            </a:r>
            <a:r>
              <a:rPr lang="en-US" sz="2400" dirty="0" err="1" smtClean="0"/>
              <a:t>és</a:t>
            </a:r>
            <a:r>
              <a:rPr lang="en-US" sz="2400" dirty="0" smtClean="0"/>
              <a:t> </a:t>
            </a:r>
            <a:r>
              <a:rPr lang="en-US" sz="2400" dirty="0" err="1" smtClean="0"/>
              <a:t>igyekszünk</a:t>
            </a:r>
            <a:r>
              <a:rPr lang="en-US" sz="2400" dirty="0" smtClean="0"/>
              <a:t> </a:t>
            </a:r>
            <a:r>
              <a:rPr lang="en-US" sz="2400" b="1" dirty="0" err="1" smtClean="0"/>
              <a:t>szabadon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felhasználható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eszközöket</a:t>
            </a:r>
            <a:r>
              <a:rPr lang="en-US" sz="2400" dirty="0" smtClean="0"/>
              <a:t> is </a:t>
            </a:r>
            <a:r>
              <a:rPr lang="en-US" sz="2400" dirty="0" err="1" smtClean="0"/>
              <a:t>ajánlani</a:t>
            </a:r>
            <a:r>
              <a:rPr lang="en-US" sz="2400" dirty="0" smtClean="0"/>
              <a:t>.</a:t>
            </a:r>
            <a:endParaRPr lang="en-US" sz="2400" b="1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9" name="AutoShape 4" descr="Resultado de imagem para image of Creative Commons"/>
          <p:cNvSpPr>
            <a:spLocks noChangeAspect="1" noChangeArrowheads="1"/>
          </p:cNvSpPr>
          <p:nvPr/>
        </p:nvSpPr>
        <p:spPr bwMode="auto">
          <a:xfrm>
            <a:off x="4385669" y="464035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" name="AutoShape 6" descr="Resultado de imagem para image of Creative Comm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23" y="4943369"/>
            <a:ext cx="3326706" cy="1257299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680823" y="4152875"/>
            <a:ext cx="7882732" cy="830997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hlinkClick r:id="rId3"/>
              </a:rPr>
              <a:t>https://</a:t>
            </a:r>
            <a:r>
              <a:rPr lang="pt-PT" sz="2400" b="1" dirty="0" smtClean="0">
                <a:hlinkClick r:id="rId3"/>
              </a:rPr>
              <a:t>creativecommons.org</a:t>
            </a:r>
            <a:endParaRPr lang="pt-PT" sz="2400" b="1" dirty="0" smtClean="0"/>
          </a:p>
          <a:p>
            <a:pPr algn="ctr"/>
            <a:endParaRPr lang="pt-PT" sz="2400" b="1" dirty="0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529" y="5015755"/>
            <a:ext cx="4494097" cy="111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007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1. </a:t>
            </a:r>
            <a:r>
              <a:rPr lang="pt-PT" dirty="0" err="1" smtClean="0"/>
              <a:t>Powtoon</a:t>
            </a:r>
            <a:r>
              <a:rPr lang="pt-PT" dirty="0" smtClean="0"/>
              <a:t> 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7873" y="1218856"/>
            <a:ext cx="8122596" cy="435469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dirty="0" err="1" smtClean="0"/>
              <a:t>Hogy</a:t>
            </a:r>
            <a:r>
              <a:rPr lang="pt-PT" dirty="0" smtClean="0"/>
              <a:t> </a:t>
            </a:r>
            <a:r>
              <a:rPr lang="pt-PT" dirty="0" err="1" smtClean="0"/>
              <a:t>ez</a:t>
            </a:r>
            <a:r>
              <a:rPr lang="pt-PT" dirty="0" smtClean="0"/>
              <a:t> </a:t>
            </a:r>
            <a:r>
              <a:rPr lang="pt-PT" dirty="0" err="1" smtClean="0"/>
              <a:t>micsoda</a:t>
            </a:r>
            <a:r>
              <a:rPr lang="pt-PT" dirty="0" smtClean="0"/>
              <a:t>?</a:t>
            </a:r>
            <a:endParaRPr lang="pt-PT" dirty="0" smtClean="0"/>
          </a:p>
          <a:p>
            <a:pPr marL="0" indent="0" algn="ctr">
              <a:buNone/>
            </a:pPr>
            <a:r>
              <a:rPr lang="pt-PT" dirty="0" err="1" smtClean="0"/>
              <a:t>Egy</a:t>
            </a:r>
            <a:r>
              <a:rPr lang="pt-PT" dirty="0" smtClean="0"/>
              <a:t> Web 2.0-s </a:t>
            </a:r>
            <a:r>
              <a:rPr lang="pt-PT" dirty="0" err="1" smtClean="0"/>
              <a:t>eszköz</a:t>
            </a:r>
            <a:r>
              <a:rPr lang="pt-PT" dirty="0" smtClean="0"/>
              <a:t>.</a:t>
            </a:r>
            <a:endParaRPr lang="pt-PT" dirty="0"/>
          </a:p>
        </p:txBody>
      </p:sp>
      <p:sp>
        <p:nvSpPr>
          <p:cNvPr id="9" name="CaixaDeTexto 8"/>
          <p:cNvSpPr txBox="1"/>
          <p:nvPr/>
        </p:nvSpPr>
        <p:spPr>
          <a:xfrm>
            <a:off x="2367921" y="5573550"/>
            <a:ext cx="4762500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dirty="0" err="1" smtClean="0"/>
              <a:t>www.powtoon.com</a:t>
            </a:r>
            <a:endParaRPr lang="pt-PT" sz="3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921" y="2432494"/>
            <a:ext cx="4762500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6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1. </a:t>
            </a:r>
            <a:r>
              <a:rPr lang="pt-PT" dirty="0" err="1" smtClean="0"/>
              <a:t>Powtoon</a:t>
            </a:r>
            <a:r>
              <a:rPr lang="pt-PT" dirty="0" smtClean="0"/>
              <a:t> 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7873" y="1218856"/>
            <a:ext cx="8122596" cy="435469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dirty="0" err="1" smtClean="0"/>
              <a:t>Gyakorlati</a:t>
            </a:r>
            <a:r>
              <a:rPr lang="pt-PT" dirty="0" smtClean="0"/>
              <a:t> </a:t>
            </a:r>
            <a:r>
              <a:rPr lang="pt-PT" dirty="0" err="1" smtClean="0"/>
              <a:t>bemutató</a:t>
            </a:r>
            <a:r>
              <a:rPr lang="pt-PT" dirty="0" smtClean="0"/>
              <a:t> (</a:t>
            </a:r>
            <a:r>
              <a:rPr lang="pt-PT" dirty="0" err="1" smtClean="0"/>
              <a:t>angol</a:t>
            </a:r>
            <a:r>
              <a:rPr lang="pt-PT" dirty="0" smtClean="0"/>
              <a:t> </a:t>
            </a:r>
            <a:r>
              <a:rPr lang="pt-PT" dirty="0" err="1" smtClean="0"/>
              <a:t>nyelvű</a:t>
            </a:r>
            <a:r>
              <a:rPr lang="pt-PT" dirty="0" smtClean="0"/>
              <a:t>)</a:t>
            </a:r>
            <a:endParaRPr lang="pt-PT" dirty="0" smtClean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 smtClean="0"/>
          </a:p>
        </p:txBody>
      </p:sp>
      <p:sp>
        <p:nvSpPr>
          <p:cNvPr id="9" name="CaixaDeTexto 8"/>
          <p:cNvSpPr txBox="1"/>
          <p:nvPr/>
        </p:nvSpPr>
        <p:spPr>
          <a:xfrm>
            <a:off x="1641347" y="5573550"/>
            <a:ext cx="6537961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dirty="0" err="1"/>
              <a:t>https</a:t>
            </a:r>
            <a:r>
              <a:rPr lang="pt-PT" sz="3200" dirty="0"/>
              <a:t>://</a:t>
            </a:r>
            <a:r>
              <a:rPr lang="pt-PT" sz="3200" dirty="0" err="1"/>
              <a:t>youtu.be</a:t>
            </a:r>
            <a:r>
              <a:rPr lang="pt-PT" sz="3200" dirty="0"/>
              <a:t>/ldY3USp8I8g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348" y="1759458"/>
            <a:ext cx="6537960" cy="364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11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2</a:t>
            </a:r>
            <a:r>
              <a:rPr lang="pt-PT" dirty="0" smtClean="0"/>
              <a:t>. </a:t>
            </a:r>
            <a:r>
              <a:rPr lang="pt-PT" dirty="0" err="1" smtClean="0"/>
              <a:t>Audacity</a:t>
            </a:r>
            <a:r>
              <a:rPr lang="pt-PT" dirty="0" smtClean="0"/>
              <a:t> </a:t>
            </a:r>
            <a:br>
              <a:rPr lang="pt-PT" dirty="0" smtClean="0"/>
            </a:br>
            <a:endParaRPr lang="pt-PT" dirty="0"/>
          </a:p>
        </p:txBody>
      </p:sp>
      <p:pic>
        <p:nvPicPr>
          <p:cNvPr id="5" name="Marcador de Posição de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764" y="2078808"/>
            <a:ext cx="1767840" cy="1889760"/>
          </a:xfrm>
          <a:solidFill>
            <a:schemeClr val="bg1"/>
          </a:solidFill>
        </p:spPr>
      </p:pic>
      <p:sp>
        <p:nvSpPr>
          <p:cNvPr id="9" name="CaixaDeTexto 8"/>
          <p:cNvSpPr txBox="1"/>
          <p:nvPr/>
        </p:nvSpPr>
        <p:spPr>
          <a:xfrm>
            <a:off x="1911266" y="4411194"/>
            <a:ext cx="5377903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smtClean="0"/>
              <a:t>www.audacityteam.org</a:t>
            </a:r>
            <a:r>
              <a:rPr lang="pt-PT" sz="3200" dirty="0"/>
              <a:t>/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395" y="2002841"/>
            <a:ext cx="3233272" cy="203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2921" y="558124"/>
            <a:ext cx="6409636" cy="738225"/>
          </a:xfrm>
        </p:spPr>
        <p:txBody>
          <a:bodyPr>
            <a:normAutofit fontScale="90000"/>
          </a:bodyPr>
          <a:lstStyle/>
          <a:p>
            <a:r>
              <a:rPr lang="pt-PT" dirty="0" err="1" smtClean="0"/>
              <a:t>Gyakorlati</a:t>
            </a:r>
            <a:r>
              <a:rPr lang="pt-PT" dirty="0" smtClean="0"/>
              <a:t> </a:t>
            </a:r>
            <a:r>
              <a:rPr lang="pt-PT" dirty="0" err="1"/>
              <a:t>bemutató</a:t>
            </a:r>
            <a:r>
              <a:rPr lang="pt-PT" dirty="0"/>
              <a:t> (</a:t>
            </a:r>
            <a:r>
              <a:rPr lang="pt-PT" dirty="0" err="1"/>
              <a:t>angol</a:t>
            </a:r>
            <a:r>
              <a:rPr lang="pt-PT" dirty="0"/>
              <a:t> </a:t>
            </a:r>
            <a:r>
              <a:rPr lang="pt-PT" dirty="0" err="1"/>
              <a:t>nyelvű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2921" y="5697534"/>
            <a:ext cx="6409636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dirty="0"/>
              <a:t>http://manual.audacityteam.org/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921" y="1311847"/>
            <a:ext cx="6409636" cy="435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26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3. </a:t>
            </a:r>
            <a:r>
              <a:rPr lang="pt-PT" dirty="0" err="1" smtClean="0"/>
              <a:t>Moovly</a:t>
            </a:r>
            <a:r>
              <a:rPr lang="pt-PT" dirty="0" smtClean="0"/>
              <a:t> 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9" name="CaixaDeTexto 8"/>
          <p:cNvSpPr txBox="1"/>
          <p:nvPr/>
        </p:nvSpPr>
        <p:spPr>
          <a:xfrm>
            <a:off x="1506121" y="5573550"/>
            <a:ext cx="5942311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dirty="0" err="1"/>
              <a:t>www.moovly.com</a:t>
            </a:r>
            <a:endParaRPr lang="pt-PT" sz="3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121" y="1063533"/>
            <a:ext cx="5942311" cy="444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92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997" y="883402"/>
            <a:ext cx="6670559" cy="534233"/>
          </a:xfrm>
        </p:spPr>
        <p:txBody>
          <a:bodyPr>
            <a:normAutofit fontScale="90000"/>
          </a:bodyPr>
          <a:lstStyle/>
          <a:p>
            <a:r>
              <a:rPr lang="pt-PT" dirty="0" err="1"/>
              <a:t>Gyakorlati</a:t>
            </a:r>
            <a:r>
              <a:rPr lang="pt-PT" dirty="0"/>
              <a:t> </a:t>
            </a:r>
            <a:r>
              <a:rPr lang="pt-PT" dirty="0" err="1"/>
              <a:t>bemutató</a:t>
            </a:r>
            <a:r>
              <a:rPr lang="pt-PT" dirty="0"/>
              <a:t> (</a:t>
            </a:r>
            <a:r>
              <a:rPr lang="pt-PT" dirty="0" err="1"/>
              <a:t>angol</a:t>
            </a:r>
            <a:r>
              <a:rPr lang="pt-PT" dirty="0"/>
              <a:t> </a:t>
            </a:r>
            <a:r>
              <a:rPr lang="pt-PT" dirty="0" err="1"/>
              <a:t>nyelvű</a:t>
            </a:r>
            <a:r>
              <a:rPr lang="pt-PT" dirty="0"/>
              <a:t>)</a:t>
            </a:r>
            <a:endParaRPr lang="pt-PT" dirty="0"/>
          </a:p>
        </p:txBody>
      </p:sp>
      <p:sp>
        <p:nvSpPr>
          <p:cNvPr id="9" name="CaixaDeTexto 8"/>
          <p:cNvSpPr txBox="1"/>
          <p:nvPr/>
        </p:nvSpPr>
        <p:spPr>
          <a:xfrm>
            <a:off x="1254017" y="5573550"/>
            <a:ext cx="6446520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dirty="0"/>
              <a:t>https://youtu.be/MY8rsn-KQzA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017" y="1708703"/>
            <a:ext cx="6446520" cy="357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47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214</Words>
  <Application>Microsoft Macintosh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Adobe Caslon Pro</vt:lpstr>
      <vt:lpstr>Calibri</vt:lpstr>
      <vt:lpstr>Arial</vt:lpstr>
      <vt:lpstr>Office Theme</vt:lpstr>
      <vt:lpstr> 4. OER Digitális Eszközök Digitális Elbeszélésekhez</vt:lpstr>
      <vt:lpstr>Néhány Eszköz Digitális Elbeszélésekhez</vt:lpstr>
      <vt:lpstr>Fontos Közlemény</vt:lpstr>
      <vt:lpstr>1. Powtoon  </vt:lpstr>
      <vt:lpstr>1. Powtoon  </vt:lpstr>
      <vt:lpstr>2. Audacity  </vt:lpstr>
      <vt:lpstr>Gyakorlati bemutató (angol nyelvű)</vt:lpstr>
      <vt:lpstr>3. Moovly  </vt:lpstr>
      <vt:lpstr>Gyakorlati bemutató (angol nyelvű)</vt:lpstr>
      <vt:lpstr>PowerPoint Presentation</vt:lpstr>
    </vt:vector>
  </TitlesOfParts>
  <Company>Vytauto Didžiojo universitetas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Danutė Pranckutė</dc:creator>
  <cp:lastModifiedBy>Sunci Mazar</cp:lastModifiedBy>
  <cp:revision>22</cp:revision>
  <dcterms:created xsi:type="dcterms:W3CDTF">2015-01-05T11:41:52Z</dcterms:created>
  <dcterms:modified xsi:type="dcterms:W3CDTF">2016-07-15T10:45:33Z</dcterms:modified>
</cp:coreProperties>
</file>