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4" name="Shape 1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9" name="Shape 1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2.gif"/><Relationship Id="rId2" Type="http://schemas.openxmlformats.org/officeDocument/2006/relationships/image" Target="../media/image01.gif"/><Relationship Id="rId3" Type="http://schemas.openxmlformats.org/officeDocument/2006/relationships/image" Target="../media/image00.png"/><Relationship Id="rId4" Type="http://schemas.openxmlformats.org/officeDocument/2006/relationships/image" Target="../media/image03.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youtube.com/watch?v=l8T__oSgH5Q&amp;feature=youtu.be" TargetMode="External"/><Relationship Id="rId4" Type="http://schemas.openxmlformats.org/officeDocument/2006/relationships/hyperlink" Target="http://youtube.com/v/l8T__oSgH5Q" TargetMode="External"/><Relationship Id="rId5" Type="http://schemas.openxmlformats.org/officeDocument/2006/relationships/image" Target="../media/image0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9" y="1688761"/>
            <a:ext cx="6630402"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s-ES" sz="3959" u="none" cap="none" strike="noStrike">
                <a:solidFill>
                  <a:schemeClr val="dk1"/>
                </a:solidFill>
                <a:latin typeface="Arial"/>
                <a:ea typeface="Arial"/>
                <a:cs typeface="Arial"/>
                <a:sym typeface="Arial"/>
              </a:rPr>
              <a:t>AS</a:t>
            </a:r>
            <a:r>
              <a:rPr lang="es-ES" sz="3959"/>
              <a:t>AMBLEA</a:t>
            </a:r>
          </a:p>
          <a:p>
            <a:pPr indent="0" lvl="0" marL="0" marR="0" rtl="0" algn="ctr">
              <a:spcBef>
                <a:spcPts val="0"/>
              </a:spcBef>
              <a:buClr>
                <a:schemeClr val="dk1"/>
              </a:buClr>
              <a:buSzPct val="25000"/>
              <a:buFont typeface="Arial"/>
              <a:buNone/>
            </a:pPr>
            <a:r>
              <a:rPr lang="es-ES" sz="3959"/>
              <a:t>Gestión de conflictos en grupo o individualmente; Desarrollo de habilidades de negociación</a:t>
            </a:r>
            <a:br>
              <a:rPr b="0" i="0" lang="es-ES" sz="3959" u="none" cap="none" strike="noStrike">
                <a:solidFill>
                  <a:schemeClr val="dk1"/>
                </a:solidFill>
                <a:latin typeface="Arial"/>
                <a:ea typeface="Arial"/>
                <a:cs typeface="Arial"/>
                <a:sym typeface="Arial"/>
              </a:rPr>
            </a:br>
            <a:r>
              <a:rPr b="0" i="0" lang="es-ES" sz="3959" u="none" cap="none" strike="noStrike">
                <a:solidFill>
                  <a:schemeClr val="dk1"/>
                </a:solidFill>
                <a:latin typeface="Arial"/>
                <a:ea typeface="Arial"/>
                <a:cs typeface="Arial"/>
                <a:sym typeface="Arial"/>
              </a:rPr>
              <a:t> </a:t>
            </a:r>
          </a:p>
        </p:txBody>
      </p:sp>
      <p:sp>
        <p:nvSpPr>
          <p:cNvPr id="92" name="Shape 92"/>
          <p:cNvSpPr txBox="1"/>
          <p:nvPr>
            <p:ph idx="1" type="subTitle"/>
          </p:nvPr>
        </p:nvSpPr>
        <p:spPr>
          <a:xfrm>
            <a:off x="1142000" y="4726005"/>
            <a:ext cx="6630400" cy="1260908"/>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Extraordinaria</a:t>
            </a:r>
            <a:r>
              <a:rPr b="0" i="0" lang="es-ES" sz="3200" u="none" cap="none" strike="noStrike">
                <a:solidFill>
                  <a:schemeClr val="dk1"/>
                </a:solidFill>
                <a:latin typeface="Arial"/>
                <a:ea typeface="Arial"/>
                <a:cs typeface="Arial"/>
                <a:sym typeface="Arial"/>
              </a:rPr>
              <a:t> (1/3) </a:t>
            </a:r>
            <a:br>
              <a:rPr b="0" i="0" lang="es-ES" sz="3200" u="none" cap="none" strike="noStrike">
                <a:solidFill>
                  <a:schemeClr val="dk1"/>
                </a:solidFill>
                <a:latin typeface="Arial"/>
                <a:ea typeface="Arial"/>
                <a:cs typeface="Arial"/>
                <a:sym typeface="Arial"/>
              </a:rPr>
            </a:br>
          </a:p>
        </p:txBody>
      </p:sp>
      <p:sp>
        <p:nvSpPr>
          <p:cNvPr id="156" name="Shape 156"/>
          <p:cNvSpPr txBox="1"/>
          <p:nvPr>
            <p:ph idx="1" type="subTitle"/>
          </p:nvPr>
        </p:nvSpPr>
        <p:spPr>
          <a:xfrm>
            <a:off x="1141996" y="2348565"/>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600"/>
              <a:t>Se convoca bajo petición de profesores y/o alumnos</a:t>
            </a:r>
          </a:p>
          <a:p>
            <a:pPr indent="0" lvl="0" marL="0" marR="0" rtl="0" algn="just">
              <a:spcBef>
                <a:spcPts val="0"/>
              </a:spcBef>
              <a:buClr>
                <a:srgbClr val="888888"/>
              </a:buClr>
              <a:buSzPct val="100000"/>
              <a:buFont typeface="Arial"/>
              <a:buChar char="•"/>
            </a:pPr>
            <a:r>
              <a:rPr lang="es-ES" sz="2600"/>
              <a:t>Se convoca cuando surgen conflictos que han de ser resueltos lo antes posible</a:t>
            </a:r>
            <a:r>
              <a:rPr b="0" i="0" lang="es-ES" sz="2600" u="none" cap="none" strike="noStrike">
                <a:solidFill>
                  <a:srgbClr val="888888"/>
                </a:solidFill>
                <a:latin typeface="Arial"/>
                <a:ea typeface="Arial"/>
                <a:cs typeface="Arial"/>
                <a:sym typeface="Arial"/>
              </a:rPr>
              <a:t>. Tamb</a:t>
            </a:r>
            <a:r>
              <a:rPr lang="es-ES" sz="2600"/>
              <a:t>ién requieren un grupo de participación debido a que los afectados deben participar en la resolución del mismo</a:t>
            </a:r>
          </a:p>
          <a:p>
            <a:pPr lvl="0" marR="0" rtl="0" algn="just">
              <a:spcBef>
                <a:spcPts val="520"/>
              </a:spcBef>
              <a:buNone/>
            </a:pPr>
            <a:r>
              <a:t/>
            </a:r>
            <a:endParaRPr b="0" i="0" sz="2600" u="none" cap="none" strike="noStrike">
              <a:solidFill>
                <a:srgbClr val="888888"/>
              </a:solidFill>
              <a:latin typeface="Arial"/>
              <a:ea typeface="Arial"/>
              <a:cs typeface="Arial"/>
              <a:sym typeface="Arial"/>
            </a:endParaRPr>
          </a:p>
        </p:txBody>
      </p:sp>
      <p:sp>
        <p:nvSpPr>
          <p:cNvPr id="157" name="Shape 15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Extraordinaria </a:t>
            </a:r>
            <a:r>
              <a:rPr b="0" i="0" lang="es-ES" sz="3200" u="none" cap="none" strike="noStrike">
                <a:solidFill>
                  <a:schemeClr val="dk1"/>
                </a:solidFill>
                <a:latin typeface="Arial"/>
                <a:ea typeface="Arial"/>
                <a:cs typeface="Arial"/>
                <a:sym typeface="Arial"/>
              </a:rPr>
              <a:t>(2/3) </a:t>
            </a:r>
            <a:br>
              <a:rPr b="0" i="0" lang="es-ES" sz="3200" u="none" cap="none" strike="noStrike">
                <a:solidFill>
                  <a:schemeClr val="dk1"/>
                </a:solidFill>
                <a:latin typeface="Arial"/>
                <a:ea typeface="Arial"/>
                <a:cs typeface="Arial"/>
                <a:sym typeface="Arial"/>
              </a:rPr>
            </a:br>
          </a:p>
        </p:txBody>
      </p:sp>
      <p:sp>
        <p:nvSpPr>
          <p:cNvPr id="163" name="Shape 163"/>
          <p:cNvSpPr txBox="1"/>
          <p:nvPr>
            <p:ph idx="1" type="subTitle"/>
          </p:nvPr>
        </p:nvSpPr>
        <p:spPr>
          <a:xfrm>
            <a:off x="1141996" y="2156058"/>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400"/>
              <a:t>En primer lugar, el profesor identificará el conflicto, lo definirán y determinarán los participantes y las partes afectadas.</a:t>
            </a:r>
          </a:p>
          <a:p>
            <a:pPr indent="0" lvl="0" marL="0" marR="0" rtl="0" algn="just">
              <a:spcBef>
                <a:spcPts val="0"/>
              </a:spcBef>
              <a:buClr>
                <a:srgbClr val="888888"/>
              </a:buClr>
              <a:buSzPct val="100000"/>
              <a:buFont typeface="Arial"/>
              <a:buChar char="•"/>
            </a:pPr>
            <a:r>
              <a:t/>
            </a:r>
            <a:endParaRPr sz="2400"/>
          </a:p>
          <a:p>
            <a:pPr indent="0" lvl="0" marL="0" marR="0" rtl="0" algn="just">
              <a:spcBef>
                <a:spcPts val="0"/>
              </a:spcBef>
              <a:buClr>
                <a:srgbClr val="888888"/>
              </a:buClr>
              <a:buSzPct val="100000"/>
              <a:buFont typeface="Arial"/>
              <a:buChar char="•"/>
            </a:pPr>
            <a:r>
              <a:rPr lang="es-ES" sz="2400"/>
              <a:t>Los profesores explicarán la situación en la asamblea (discurso previamente preparado) y la solución de la situación</a:t>
            </a:r>
          </a:p>
          <a:p>
            <a:pPr indent="0" lvl="0" marL="0" marR="0" rtl="0" algn="just">
              <a:spcBef>
                <a:spcPts val="480"/>
              </a:spcBef>
              <a:buClr>
                <a:srgbClr val="888888"/>
              </a:buClr>
              <a:buSzPct val="100000"/>
              <a:buFont typeface="Arial"/>
              <a:buChar char="•"/>
            </a:pPr>
            <a:r>
              <a:rPr lang="es-ES" sz="2400"/>
              <a:t>Una vez que la situación se haya definido, se determinará la solución o acuerdo, o se convocará una nueva asamblea extraordinaria para trabajar en dinámicas de grupo</a:t>
            </a:r>
          </a:p>
          <a:p>
            <a:pPr lvl="0" marR="0" rtl="0" algn="just">
              <a:spcBef>
                <a:spcPts val="480"/>
              </a:spcBef>
              <a:buNone/>
            </a:pPr>
            <a:r>
              <a:t/>
            </a:r>
            <a:endParaRPr/>
          </a:p>
        </p:txBody>
      </p:sp>
      <p:sp>
        <p:nvSpPr>
          <p:cNvPr id="164" name="Shape 16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Extraordinaria</a:t>
            </a:r>
            <a:r>
              <a:rPr b="0" i="0" lang="es-ES" sz="3200" u="none" cap="none" strike="noStrike">
                <a:solidFill>
                  <a:schemeClr val="dk1"/>
                </a:solidFill>
                <a:latin typeface="Arial"/>
                <a:ea typeface="Arial"/>
                <a:cs typeface="Arial"/>
                <a:sym typeface="Arial"/>
              </a:rPr>
              <a:t> (3/3) </a:t>
            </a:r>
            <a:br>
              <a:rPr b="0" i="0" lang="es-ES" sz="3200" u="none" cap="none" strike="noStrike">
                <a:solidFill>
                  <a:schemeClr val="dk1"/>
                </a:solidFill>
                <a:latin typeface="Arial"/>
                <a:ea typeface="Arial"/>
                <a:cs typeface="Arial"/>
                <a:sym typeface="Arial"/>
              </a:rPr>
            </a:br>
          </a:p>
        </p:txBody>
      </p:sp>
      <p:sp>
        <p:nvSpPr>
          <p:cNvPr id="170" name="Shape 170"/>
          <p:cNvSpPr txBox="1"/>
          <p:nvPr>
            <p:ph idx="1" type="subTitle"/>
          </p:nvPr>
        </p:nvSpPr>
        <p:spPr>
          <a:xfrm>
            <a:off x="1141996" y="2473692"/>
            <a:ext cx="688547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600"/>
              <a:t>Al final de proceso, se evaluará, así como el resultado; Además se detallará cómo se continuará, si fuese necesario. Esto se podrá hacer en un nuevo grupo o no.</a:t>
            </a:r>
          </a:p>
          <a:p>
            <a:pPr indent="0" lvl="0" marL="0" marR="0" rtl="0" algn="just">
              <a:spcBef>
                <a:spcPts val="0"/>
              </a:spcBef>
              <a:buClr>
                <a:srgbClr val="888888"/>
              </a:buClr>
              <a:buSzPct val="100000"/>
              <a:buFont typeface="Arial"/>
              <a:buChar char="•"/>
            </a:pPr>
            <a:r>
              <a:rPr lang="es-ES" sz="2600"/>
              <a:t>Dependiendo del caso, puede haber al mismo tiempo tutelajes individuales.</a:t>
            </a:r>
          </a:p>
          <a:p>
            <a:pPr lvl="0" marR="0" rtl="0" algn="just">
              <a:spcBef>
                <a:spcPts val="520"/>
              </a:spcBef>
              <a:buNone/>
            </a:pPr>
            <a:r>
              <a:t/>
            </a:r>
            <a:endParaRPr b="0" i="0" sz="2600" u="none" cap="none" strike="noStrike">
              <a:solidFill>
                <a:srgbClr val="888888"/>
              </a:solidFill>
              <a:latin typeface="Arial"/>
              <a:ea typeface="Arial"/>
              <a:cs typeface="Arial"/>
              <a:sym typeface="Arial"/>
            </a:endParaRPr>
          </a:p>
        </p:txBody>
      </p:sp>
      <p:sp>
        <p:nvSpPr>
          <p:cNvPr id="171" name="Shape 17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s-ES" sz="2960" u="none" cap="none" strike="noStrike">
                <a:solidFill>
                  <a:srgbClr val="888888"/>
                </a:solidFill>
                <a:latin typeface="Arial"/>
                <a:ea typeface="Arial"/>
                <a:cs typeface="Arial"/>
                <a:sym typeface="Arial"/>
              </a:rPr>
              <a:t>Produced by Fondo Formacion Euskadi in the framework of Erasmus+ project</a:t>
            </a:r>
            <a:br>
              <a:rPr b="0" i="0" lang="es-ES" sz="2960" u="none" cap="none" strike="noStrike">
                <a:solidFill>
                  <a:srgbClr val="888888"/>
                </a:solidFill>
                <a:latin typeface="Arial"/>
                <a:ea typeface="Arial"/>
                <a:cs typeface="Arial"/>
                <a:sym typeface="Arial"/>
              </a:rPr>
            </a:br>
            <a:r>
              <a:rPr b="0" i="0" lang="es-ES" sz="2960" u="none" cap="none" strike="noStrike">
                <a:solidFill>
                  <a:srgbClr val="888888"/>
                </a:solidFill>
                <a:latin typeface="Arial"/>
                <a:ea typeface="Arial"/>
                <a:cs typeface="Arial"/>
                <a:sym typeface="Arial"/>
              </a:rPr>
              <a:t>“Open Professional Collaboration for Innovation”</a:t>
            </a:r>
          </a:p>
        </p:txBody>
      </p:sp>
      <p:sp>
        <p:nvSpPr>
          <p:cNvPr id="177" name="Shape 177"/>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Contributors: Marta Palacio</a:t>
            </a:r>
          </a:p>
        </p:txBody>
      </p:sp>
      <p:sp>
        <p:nvSpPr>
          <p:cNvPr id="178" name="Shape 178"/>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s-E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Los alumnos trabajarán directamente con todos lo profesores. </a:t>
            </a:r>
          </a:p>
          <a:p>
            <a:pPr lvl="0" marR="0" rtl="0" algn="l">
              <a:spcBef>
                <a:spcPts val="0"/>
              </a:spcBef>
              <a:buNone/>
            </a:pPr>
            <a:r>
              <a:t/>
            </a:r>
            <a:endParaRPr sz="2800"/>
          </a:p>
          <a:p>
            <a:pPr indent="0" lvl="0" marL="0" marR="0" rtl="0" algn="l">
              <a:spcBef>
                <a:spcPts val="0"/>
              </a:spcBef>
              <a:buClr>
                <a:srgbClr val="888888"/>
              </a:buClr>
              <a:buSzPct val="100000"/>
              <a:buFont typeface="Arial"/>
              <a:buChar char="•"/>
            </a:pPr>
            <a:r>
              <a:rPr lang="es-ES" sz="2800"/>
              <a:t>Contenidos: se deciden de antemano y se abarcan desde las sugerencias de trabajo o de mejora de la detección y la gestión de conflictos individuales o de grupo.</a:t>
            </a:r>
          </a:p>
          <a:p>
            <a:pPr indent="0" lvl="0" marL="0" marR="0" rtl="0" algn="l">
              <a:spcBef>
                <a:spcPts val="560"/>
              </a:spcBef>
              <a:buClr>
                <a:srgbClr val="888888"/>
              </a:buClr>
              <a:buSzPct val="100000"/>
              <a:buFont typeface="Arial"/>
              <a:buNone/>
            </a:pPr>
            <a:r>
              <a:t/>
            </a:r>
            <a:endParaRPr sz="2800"/>
          </a:p>
          <a:p>
            <a:pPr lvl="0" marR="0" rtl="0" algn="l">
              <a:spcBef>
                <a:spcPts val="560"/>
              </a:spcBef>
              <a:buNone/>
            </a:pPr>
            <a:r>
              <a:t/>
            </a:r>
            <a:endParaRPr/>
          </a:p>
          <a:p>
            <a:pPr indent="0" lvl="0" marL="0" marR="0" rtl="0" algn="l">
              <a:spcBef>
                <a:spcPts val="56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99" name="Shape 99"/>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s-ES" sz="3200"/>
              <a:t>Tipos de Asamblea	</a:t>
            </a:r>
            <a:br>
              <a:rPr b="0" i="0" lang="es-ES" sz="3200" u="none" cap="none" strike="noStrike">
                <a:solidFill>
                  <a:schemeClr val="dk1"/>
                </a:solidFill>
                <a:latin typeface="Arial"/>
                <a:ea typeface="Arial"/>
                <a:cs typeface="Arial"/>
                <a:sym typeface="Arial"/>
              </a:rPr>
            </a:br>
          </a:p>
        </p:txBody>
      </p:sp>
      <p:sp>
        <p:nvSpPr>
          <p:cNvPr id="105" name="Shape 105"/>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Noto Symbol"/>
              <a:buChar char="❖"/>
            </a:pPr>
            <a:r>
              <a:rPr lang="es-ES" sz="2800"/>
              <a:t>Asamblea Inicial</a:t>
            </a:r>
          </a:p>
          <a:p>
            <a:pPr lvl="0" marR="0" rtl="0" algn="l">
              <a:spcBef>
                <a:spcPts val="0"/>
              </a:spcBef>
              <a:buNone/>
            </a:pPr>
            <a:r>
              <a:t/>
            </a:r>
            <a:endParaRPr sz="2800"/>
          </a:p>
          <a:p>
            <a:pPr indent="0" lvl="0" marL="0" marR="0" rtl="0" algn="l">
              <a:spcBef>
                <a:spcPts val="560"/>
              </a:spcBef>
              <a:buClr>
                <a:srgbClr val="888888"/>
              </a:buClr>
              <a:buSzPct val="100000"/>
              <a:buFont typeface="Noto Symbol"/>
              <a:buChar char="❖"/>
            </a:pPr>
            <a:r>
              <a:rPr lang="es-ES" sz="2800"/>
              <a:t>Asamblea General u Ordinaria</a:t>
            </a:r>
          </a:p>
          <a:p>
            <a:pPr lvl="0" marR="0" rtl="0" algn="l">
              <a:spcBef>
                <a:spcPts val="560"/>
              </a:spcBef>
              <a:buNone/>
            </a:pPr>
            <a:r>
              <a:t/>
            </a:r>
            <a:endParaRPr sz="2800"/>
          </a:p>
          <a:p>
            <a:pPr indent="0" lvl="0" marL="0" marR="0" rtl="0" algn="l">
              <a:spcBef>
                <a:spcPts val="560"/>
              </a:spcBef>
              <a:buClr>
                <a:srgbClr val="888888"/>
              </a:buClr>
              <a:buSzPct val="100000"/>
              <a:buFont typeface="Noto Symbol"/>
              <a:buChar char="❖"/>
            </a:pPr>
            <a:r>
              <a:rPr lang="es-ES" sz="2800"/>
              <a:t>Asamblea de fin de plazo o fin de año</a:t>
            </a:r>
          </a:p>
          <a:p>
            <a:pPr lvl="0" marR="0" rtl="0" algn="l">
              <a:spcBef>
                <a:spcPts val="560"/>
              </a:spcBef>
              <a:buNone/>
            </a:pPr>
            <a:r>
              <a:t/>
            </a:r>
            <a:endParaRPr sz="2800"/>
          </a:p>
          <a:p>
            <a:pPr indent="0" lvl="0" marL="0" marR="0" rtl="0" algn="l">
              <a:spcBef>
                <a:spcPts val="560"/>
              </a:spcBef>
              <a:buClr>
                <a:srgbClr val="888888"/>
              </a:buClr>
              <a:buSzPct val="100000"/>
              <a:buFont typeface="Noto Symbol"/>
              <a:buChar char="❖"/>
            </a:pPr>
            <a:r>
              <a:rPr lang="es-ES" sz="2800"/>
              <a:t>Asamblea Ordinaria</a:t>
            </a:r>
          </a:p>
          <a:p>
            <a:pPr lvl="0" marR="0" rtl="0" algn="l">
              <a:spcBef>
                <a:spcPts val="560"/>
              </a:spcBef>
              <a:buNone/>
            </a:pPr>
            <a:r>
              <a:t/>
            </a:r>
            <a:endParaRPr/>
          </a:p>
        </p:txBody>
      </p:sp>
      <p:sp>
        <p:nvSpPr>
          <p:cNvPr id="106" name="Shape 106"/>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Inicial</a:t>
            </a:r>
            <a:br>
              <a:rPr b="0" i="0" lang="es-ES" sz="3200" u="none" cap="none" strike="noStrike">
                <a:solidFill>
                  <a:schemeClr val="dk1"/>
                </a:solidFill>
                <a:latin typeface="Arial"/>
                <a:ea typeface="Arial"/>
                <a:cs typeface="Arial"/>
                <a:sym typeface="Arial"/>
              </a:rPr>
            </a:br>
          </a:p>
        </p:txBody>
      </p:sp>
      <p:sp>
        <p:nvSpPr>
          <p:cNvPr id="112" name="Shape 112"/>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Se celebra en el inicio del curso</a:t>
            </a:r>
          </a:p>
          <a:p>
            <a:pPr indent="0" lvl="0" marL="0" marR="0" rtl="0" algn="l">
              <a:spcBef>
                <a:spcPts val="0"/>
              </a:spcBef>
              <a:buClr>
                <a:srgbClr val="888888"/>
              </a:buClr>
              <a:buSzPct val="100000"/>
              <a:buFont typeface="Arial"/>
              <a:buChar char="•"/>
            </a:pPr>
            <a:r>
              <a:rPr lang="es-ES" sz="2800"/>
              <a:t>Se presenta lo que se trabajará en la asamblea</a:t>
            </a:r>
          </a:p>
          <a:p>
            <a:pPr indent="0" lvl="0" marL="0" marR="0" rtl="0" algn="l">
              <a:spcBef>
                <a:spcPts val="560"/>
              </a:spcBef>
              <a:buClr>
                <a:srgbClr val="888888"/>
              </a:buClr>
              <a:buSzPct val="100000"/>
              <a:buFont typeface="Arial"/>
              <a:buChar char="•"/>
            </a:pPr>
            <a:r>
              <a:rPr lang="es-ES" sz="2800"/>
              <a:t>Se presentan las normas del centro de formación</a:t>
            </a:r>
          </a:p>
          <a:p>
            <a:pPr indent="0" lvl="0" marL="0" marR="0" rtl="0" algn="l">
              <a:spcBef>
                <a:spcPts val="560"/>
              </a:spcBef>
              <a:buClr>
                <a:srgbClr val="888888"/>
              </a:buClr>
              <a:buSzPct val="100000"/>
              <a:buFont typeface="Arial"/>
              <a:buChar char="•"/>
            </a:pPr>
            <a:r>
              <a:rPr lang="es-ES" sz="2800"/>
              <a:t>Se presenta el calendario y horario del centro formativo</a:t>
            </a:r>
          </a:p>
          <a:p>
            <a:pPr indent="0" lvl="0" marL="0" marR="0" rtl="0" algn="l">
              <a:spcBef>
                <a:spcPts val="560"/>
              </a:spcBef>
              <a:buClr>
                <a:srgbClr val="888888"/>
              </a:buClr>
              <a:buSzPct val="87500"/>
              <a:buFont typeface="Arial"/>
              <a:buChar char="•"/>
            </a:pPr>
            <a:r>
              <a:t/>
            </a:r>
            <a:endParaRPr/>
          </a:p>
        </p:txBody>
      </p:sp>
      <p:sp>
        <p:nvSpPr>
          <p:cNvPr id="113" name="Shape 11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a:t>
            </a:r>
            <a:r>
              <a:rPr b="0" i="0" lang="es-ES" sz="3200" u="none" cap="none" strike="noStrike">
                <a:solidFill>
                  <a:schemeClr val="dk1"/>
                </a:solidFill>
                <a:latin typeface="Arial"/>
                <a:ea typeface="Arial"/>
                <a:cs typeface="Arial"/>
                <a:sym typeface="Arial"/>
              </a:rPr>
              <a:t>(1/4)</a:t>
            </a:r>
            <a:br>
              <a:rPr b="0" i="0" lang="es-ES" sz="3200" u="none" cap="none" strike="noStrike">
                <a:solidFill>
                  <a:schemeClr val="dk1"/>
                </a:solidFill>
                <a:latin typeface="Arial"/>
                <a:ea typeface="Arial"/>
                <a:cs typeface="Arial"/>
                <a:sym typeface="Arial"/>
              </a:rPr>
            </a:br>
          </a:p>
        </p:txBody>
      </p:sp>
      <p:sp>
        <p:nvSpPr>
          <p:cNvPr id="119" name="Shape 119"/>
          <p:cNvSpPr txBox="1"/>
          <p:nvPr>
            <p:ph idx="1" type="subTitle"/>
          </p:nvPr>
        </p:nvSpPr>
        <p:spPr>
          <a:xfrm>
            <a:off x="1141996" y="2011680"/>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400"/>
              <a:t>Reuniones grupales mensuales </a:t>
            </a:r>
          </a:p>
          <a:p>
            <a:pPr indent="0" lvl="0" marL="0" marR="0" rtl="0" algn="l">
              <a:spcBef>
                <a:spcPts val="0"/>
              </a:spcBef>
              <a:buClr>
                <a:srgbClr val="888888"/>
              </a:buClr>
              <a:buSzPct val="100000"/>
              <a:buFont typeface="Arial"/>
              <a:buChar char="•"/>
            </a:pPr>
            <a:r>
              <a:rPr lang="es-ES" sz="2400"/>
              <a:t>En cada asamblea, hay una secretaria y dos moderadores: un profesor y un alumno. Estos roles se turnan para que todo el mundo participe</a:t>
            </a:r>
          </a:p>
          <a:p>
            <a:pPr indent="0" lvl="0" marL="0" marR="0" rtl="0" algn="l">
              <a:spcBef>
                <a:spcPts val="520"/>
              </a:spcBef>
              <a:buClr>
                <a:srgbClr val="888888"/>
              </a:buClr>
              <a:buSzPct val="100000"/>
              <a:buFont typeface="Arial"/>
              <a:buChar char="•"/>
            </a:pPr>
            <a:r>
              <a:rPr lang="es-ES" sz="2600"/>
              <a:t>El/la secretario/a escribe el acta de la asamblea</a:t>
            </a:r>
          </a:p>
          <a:p>
            <a:pPr indent="0" lvl="0" marL="0" marR="0" rtl="0" algn="l">
              <a:spcBef>
                <a:spcPts val="520"/>
              </a:spcBef>
              <a:buClr>
                <a:srgbClr val="888888"/>
              </a:buClr>
              <a:buSzPct val="100000"/>
              <a:buFont typeface="Arial"/>
              <a:buChar char="•"/>
            </a:pPr>
            <a:r>
              <a:rPr lang="es-ES" sz="2600"/>
              <a:t>Una semana antes de la reunión, ambos moderadores se reúnen con los profesores y los alumnos por separado para acordar el orden del día.</a:t>
            </a:r>
          </a:p>
          <a:p>
            <a:pPr lvl="0" marR="0" rtl="0" algn="l">
              <a:spcBef>
                <a:spcPts val="520"/>
              </a:spcBef>
              <a:buNone/>
            </a:pPr>
            <a:r>
              <a:t/>
            </a:r>
            <a:endParaRPr/>
          </a:p>
        </p:txBody>
      </p:sp>
      <p:sp>
        <p:nvSpPr>
          <p:cNvPr id="120" name="Shape 12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a:t>
            </a:r>
            <a:r>
              <a:rPr b="0" i="0" lang="es-ES" sz="3200" u="none" cap="none" strike="noStrike">
                <a:solidFill>
                  <a:schemeClr val="dk1"/>
                </a:solidFill>
                <a:latin typeface="Arial"/>
                <a:ea typeface="Arial"/>
                <a:cs typeface="Arial"/>
                <a:sym typeface="Arial"/>
              </a:rPr>
              <a:t> (2/4)</a:t>
            </a:r>
            <a:br>
              <a:rPr b="0" i="0" lang="es-ES" sz="3200" u="none" cap="none" strike="noStrike">
                <a:solidFill>
                  <a:schemeClr val="dk1"/>
                </a:solidFill>
                <a:latin typeface="Arial"/>
                <a:ea typeface="Arial"/>
                <a:cs typeface="Arial"/>
                <a:sym typeface="Arial"/>
              </a:rPr>
            </a:br>
          </a:p>
        </p:txBody>
      </p:sp>
      <p:sp>
        <p:nvSpPr>
          <p:cNvPr id="126" name="Shape 126"/>
          <p:cNvSpPr txBox="1"/>
          <p:nvPr>
            <p:ph idx="1" type="subTitle"/>
          </p:nvPr>
        </p:nvSpPr>
        <p:spPr>
          <a:xfrm>
            <a:off x="1141996" y="2145227"/>
            <a:ext cx="6630299"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600"/>
              <a:t>Después, en otra reunión, ambos moderadores acuerdan los puntos y los ordenan</a:t>
            </a:r>
          </a:p>
          <a:p>
            <a:pPr indent="0" lvl="0" marL="0" marR="0" rtl="0" algn="l">
              <a:spcBef>
                <a:spcPts val="0"/>
              </a:spcBef>
              <a:buClr>
                <a:srgbClr val="888888"/>
              </a:buClr>
              <a:buSzPct val="100000"/>
              <a:buFont typeface="Arial"/>
              <a:buChar char="•"/>
            </a:pPr>
            <a:r>
              <a:rPr lang="es-ES" sz="2600"/>
              <a:t>El orden del día se presenta el día anterior a la reunión. Se fijan al inicio del curso escolar</a:t>
            </a:r>
          </a:p>
          <a:p>
            <a:pPr lvl="0" marR="0" rtl="0" algn="l">
              <a:spcBef>
                <a:spcPts val="520"/>
              </a:spcBef>
              <a:buNone/>
            </a:pPr>
            <a:r>
              <a:rPr b="0" i="0" lang="es-ES" sz="2600" u="none" cap="none" strike="noStrike">
                <a:solidFill>
                  <a:srgbClr val="888888"/>
                </a:solidFill>
                <a:latin typeface="Arial"/>
                <a:ea typeface="Arial"/>
                <a:cs typeface="Arial"/>
                <a:sym typeface="Arial"/>
              </a:rPr>
              <a:t> </a:t>
            </a:r>
          </a:p>
        </p:txBody>
      </p:sp>
      <p:sp>
        <p:nvSpPr>
          <p:cNvPr id="127" name="Shape 12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
        <p:nvSpPr>
          <p:cNvPr id="128" name="Shape 128"/>
          <p:cNvSpPr txBox="1"/>
          <p:nvPr/>
        </p:nvSpPr>
        <p:spPr>
          <a:xfrm>
            <a:off x="4209269" y="5165858"/>
            <a:ext cx="2473799" cy="9233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1" lang="es-ES" sz="1800" u="sng" cap="none" strike="noStrike">
                <a:solidFill>
                  <a:schemeClr val="hlink"/>
                </a:solidFill>
                <a:latin typeface="Calibri"/>
                <a:ea typeface="Calibri"/>
                <a:cs typeface="Calibri"/>
                <a:sym typeface="Calibri"/>
                <a:hlinkClick r:id="rId3"/>
              </a:rPr>
              <a:t>This is an example of one ordinary assembly</a:t>
            </a:r>
          </a:p>
        </p:txBody>
      </p:sp>
      <p:sp>
        <p:nvSpPr>
          <p:cNvPr descr="Open Educational Resource for Open Professional Collaboration  for Innovation - Openprof project: ASSEMBLY Manage the conflicts in groups or individually; negotiation abilities development" id="129" name="Shape 129" title="Assembly Video">
            <a:hlinkClick r:id="rId4"/>
          </p:cNvPr>
          <p:cNvSpPr/>
          <p:nvPr/>
        </p:nvSpPr>
        <p:spPr>
          <a:xfrm>
            <a:off x="1097125" y="4588450"/>
            <a:ext cx="2770924" cy="2078199"/>
          </a:xfrm>
          <a:prstGeom prst="rect">
            <a:avLst/>
          </a:prstGeom>
          <a:blipFill>
            <a:blip r:embed="rId5">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 </a:t>
            </a:r>
            <a:r>
              <a:rPr b="0" i="0" lang="es-ES" sz="3200" u="none" cap="none" strike="noStrike">
                <a:solidFill>
                  <a:schemeClr val="dk1"/>
                </a:solidFill>
                <a:latin typeface="Arial"/>
                <a:ea typeface="Arial"/>
                <a:cs typeface="Arial"/>
                <a:sym typeface="Arial"/>
              </a:rPr>
              <a:t>(3/4)</a:t>
            </a:r>
            <a:br>
              <a:rPr b="0" i="0" lang="es-ES" sz="3200" u="none" cap="none" strike="noStrike">
                <a:solidFill>
                  <a:schemeClr val="dk1"/>
                </a:solidFill>
                <a:latin typeface="Arial"/>
                <a:ea typeface="Arial"/>
                <a:cs typeface="Arial"/>
                <a:sym typeface="Arial"/>
              </a:rPr>
            </a:br>
          </a:p>
        </p:txBody>
      </p:sp>
      <p:sp>
        <p:nvSpPr>
          <p:cNvPr id="135" name="Shape 135"/>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Protocolo:</a:t>
            </a:r>
          </a:p>
          <a:p>
            <a:pPr indent="-11112" lvl="1" marL="265112" marR="0" rtl="0" algn="l">
              <a:spcBef>
                <a:spcPts val="440"/>
              </a:spcBef>
              <a:buClr>
                <a:srgbClr val="888888"/>
              </a:buClr>
              <a:buSzPct val="100000"/>
              <a:buFont typeface="Noto Symbol"/>
              <a:buChar char="✓"/>
            </a:pPr>
            <a:r>
              <a:rPr lang="es-ES" sz="2200"/>
              <a:t>El/la secretario/a escribe el acta con fecha, hora, lugar y participantes de la reunión</a:t>
            </a:r>
          </a:p>
          <a:p>
            <a:pPr indent="-11113" lvl="1" marL="265113" marR="0" rtl="0" algn="l">
              <a:spcBef>
                <a:spcPts val="440"/>
              </a:spcBef>
              <a:buClr>
                <a:srgbClr val="888888"/>
              </a:buClr>
              <a:buSzPct val="100000"/>
              <a:buFont typeface="Noto Symbol"/>
              <a:buChar char="✓"/>
            </a:pPr>
            <a:r>
              <a:rPr lang="es-ES" sz="2200"/>
              <a:t>El estudiante moderador lee el orden del día que está escrito por el/la secretario/a en el acta</a:t>
            </a:r>
            <a:r>
              <a:rPr b="0" i="0" lang="es-ES" sz="2200" u="none" cap="none" strike="noStrike">
                <a:solidFill>
                  <a:srgbClr val="888888"/>
                </a:solidFill>
                <a:latin typeface="Arial"/>
                <a:ea typeface="Arial"/>
                <a:cs typeface="Arial"/>
                <a:sym typeface="Arial"/>
              </a:rPr>
              <a:t>.</a:t>
            </a:r>
          </a:p>
          <a:p>
            <a:pPr indent="-11113" lvl="1" marL="265113" marR="0" rtl="0" algn="l">
              <a:spcBef>
                <a:spcPts val="440"/>
              </a:spcBef>
              <a:buClr>
                <a:srgbClr val="888888"/>
              </a:buClr>
              <a:buSzPct val="100000"/>
              <a:buFont typeface="Noto Symbol"/>
              <a:buChar char="✓"/>
            </a:pPr>
            <a:r>
              <a:rPr lang="es-ES" sz="2200"/>
              <a:t>El moderador estudiante lee el primer punto y el promotor de la idea explica la cuestión. Una vez explicada, el resto de los alumnos y el profesor dan su opinión y llegan a un acuerdo que se escribirá en el acta. Así sucesivamente hasta completar todos los puntos a tratar.</a:t>
            </a:r>
          </a:p>
          <a:p>
            <a:pPr lvl="0" marR="0" rtl="0" algn="l">
              <a:spcBef>
                <a:spcPts val="440"/>
              </a:spcBef>
              <a:buNone/>
            </a:pPr>
            <a:r>
              <a:t/>
            </a:r>
            <a:endParaRPr/>
          </a:p>
        </p:txBody>
      </p:sp>
      <p:sp>
        <p:nvSpPr>
          <p:cNvPr id="136" name="Shape 136"/>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rPr lang="es-ES" sz="3200"/>
              <a:t>Asamblea Ordinaria</a:t>
            </a:r>
            <a:r>
              <a:rPr b="0" i="0" lang="es-ES" sz="3200" u="none" cap="none" strike="noStrike">
                <a:solidFill>
                  <a:schemeClr val="dk1"/>
                </a:solidFill>
                <a:latin typeface="Arial"/>
                <a:ea typeface="Arial"/>
                <a:cs typeface="Arial"/>
                <a:sym typeface="Arial"/>
              </a:rPr>
              <a:t> (3/4)</a:t>
            </a:r>
            <a:br>
              <a:rPr b="0" i="0" lang="es-ES" sz="3200" u="none" cap="none" strike="noStrike">
                <a:solidFill>
                  <a:schemeClr val="dk1"/>
                </a:solidFill>
                <a:latin typeface="Arial"/>
                <a:ea typeface="Arial"/>
                <a:cs typeface="Arial"/>
                <a:sym typeface="Arial"/>
              </a:rPr>
            </a:br>
          </a:p>
        </p:txBody>
      </p:sp>
      <p:sp>
        <p:nvSpPr>
          <p:cNvPr id="142" name="Shape 142"/>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Protocolo:</a:t>
            </a:r>
          </a:p>
          <a:p>
            <a:pPr indent="-11112" lvl="1" marL="265112" marR="0" rtl="0" algn="l">
              <a:spcBef>
                <a:spcPts val="440"/>
              </a:spcBef>
              <a:buClr>
                <a:srgbClr val="888888"/>
              </a:buClr>
              <a:buSzPct val="100000"/>
              <a:buFont typeface="Noto Symbol"/>
              <a:buChar char="✓"/>
            </a:pPr>
            <a:r>
              <a:rPr lang="es-ES" sz="2200"/>
              <a:t>Una vez acordado todo, el/la secretario/a lee lo acordado y el plan de actuación con las personas encargadas con cada una de las tareas si fuera necesario.</a:t>
            </a:r>
          </a:p>
          <a:p>
            <a:pPr indent="-11113" lvl="1" marL="265113" marR="0" rtl="0" algn="l">
              <a:spcBef>
                <a:spcPts val="440"/>
              </a:spcBef>
              <a:buClr>
                <a:srgbClr val="888888"/>
              </a:buClr>
              <a:buSzPct val="100000"/>
              <a:buFont typeface="Noto Symbol"/>
              <a:buChar char="✓"/>
            </a:pPr>
            <a:r>
              <a:rPr lang="es-ES" sz="2200"/>
              <a:t>El/la secretario/a recoge quién será el moderador y secretario en la próxima reunión y la hora de finalización de la asamblea.</a:t>
            </a:r>
          </a:p>
          <a:p>
            <a:pPr indent="-11113" lvl="1" marL="265113" marR="0" rtl="0" algn="l">
              <a:spcBef>
                <a:spcPts val="440"/>
              </a:spcBef>
              <a:buClr>
                <a:srgbClr val="888888"/>
              </a:buClr>
              <a:buSzPct val="100000"/>
              <a:buFont typeface="Noto Symbol"/>
              <a:buChar char="✓"/>
            </a:pPr>
            <a:r>
              <a:rPr lang="es-ES" sz="2200"/>
              <a:t>El/la secretario/a realiza una copia del acta y la pone el tablón de anuncios del aula y el taller.</a:t>
            </a:r>
          </a:p>
          <a:p>
            <a:pPr lvl="0" marR="0" rtl="0" algn="l">
              <a:spcBef>
                <a:spcPts val="440"/>
              </a:spcBef>
              <a:buNone/>
            </a:pPr>
            <a:r>
              <a:t/>
            </a:r>
            <a:endParaRPr b="0" i="0" sz="2200" u="none" cap="none" strike="noStrike">
              <a:solidFill>
                <a:srgbClr val="888888"/>
              </a:solidFill>
              <a:latin typeface="Arial"/>
              <a:ea typeface="Arial"/>
              <a:cs typeface="Arial"/>
              <a:sym typeface="Arial"/>
            </a:endParaRPr>
          </a:p>
        </p:txBody>
      </p:sp>
      <p:sp>
        <p:nvSpPr>
          <p:cNvPr id="143" name="Shape 14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r">
              <a:spcBef>
                <a:spcPts val="0"/>
              </a:spcBef>
              <a:buClr>
                <a:schemeClr val="dk1"/>
              </a:buClr>
              <a:buSzPct val="25000"/>
              <a:buFont typeface="Arial"/>
              <a:buNone/>
            </a:pPr>
            <a:r>
              <a:t/>
            </a:r>
            <a:endParaRPr sz="3200"/>
          </a:p>
          <a:p>
            <a:pPr indent="0" lvl="0" marL="0" marR="0" rtl="0" algn="r">
              <a:spcBef>
                <a:spcPts val="0"/>
              </a:spcBef>
              <a:buClr>
                <a:schemeClr val="dk1"/>
              </a:buClr>
              <a:buSzPct val="25000"/>
              <a:buFont typeface="Arial"/>
              <a:buNone/>
            </a:pPr>
            <a:r>
              <a:rPr lang="es-ES" sz="3200"/>
              <a:t>Asamblea de final de trimestre o año</a:t>
            </a:r>
            <a:r>
              <a:rPr b="0" i="0" lang="es-ES" sz="3200" u="none" cap="none" strike="noStrike">
                <a:solidFill>
                  <a:schemeClr val="dk1"/>
                </a:solidFill>
                <a:latin typeface="Arial"/>
                <a:ea typeface="Arial"/>
                <a:cs typeface="Arial"/>
                <a:sym typeface="Arial"/>
              </a:rPr>
              <a:t> </a:t>
            </a:r>
            <a:br>
              <a:rPr b="0" i="0" lang="es-ES" sz="3200" u="none" cap="none" strike="noStrike">
                <a:solidFill>
                  <a:schemeClr val="dk1"/>
                </a:solidFill>
                <a:latin typeface="Arial"/>
                <a:ea typeface="Arial"/>
                <a:cs typeface="Arial"/>
                <a:sym typeface="Arial"/>
              </a:rPr>
            </a:br>
          </a:p>
        </p:txBody>
      </p:sp>
      <p:sp>
        <p:nvSpPr>
          <p:cNvPr id="149" name="Shape 149"/>
          <p:cNvSpPr txBox="1"/>
          <p:nvPr>
            <p:ph idx="1" type="subTitle"/>
          </p:nvPr>
        </p:nvSpPr>
        <p:spPr>
          <a:xfrm>
            <a:off x="1141996" y="2156058"/>
            <a:ext cx="6885600"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400"/>
              <a:t>Se celebra al finalizar el curso escolar</a:t>
            </a:r>
          </a:p>
          <a:p>
            <a:pPr indent="0" lvl="0" marL="0" marR="0" rtl="0" algn="l">
              <a:spcBef>
                <a:spcPts val="0"/>
              </a:spcBef>
              <a:buClr>
                <a:srgbClr val="888888"/>
              </a:buClr>
              <a:buSzPct val="100000"/>
              <a:buFont typeface="Arial"/>
              <a:buChar char="•"/>
            </a:pPr>
            <a:r>
              <a:rPr lang="es-ES" sz="2400"/>
              <a:t>Quince días antes se realiza un cuestionario de clima escolar para todas las personas del centro</a:t>
            </a:r>
          </a:p>
          <a:p>
            <a:pPr indent="0" lvl="0" marL="0" marR="0" rtl="0" algn="l">
              <a:spcBef>
                <a:spcPts val="480"/>
              </a:spcBef>
              <a:buClr>
                <a:srgbClr val="888888"/>
              </a:buClr>
              <a:buSzPct val="100000"/>
              <a:buFont typeface="Arial"/>
              <a:buChar char="•"/>
            </a:pPr>
            <a:r>
              <a:rPr b="0" i="0" lang="es-ES" sz="2400" u="none" cap="none" strike="noStrike">
                <a:solidFill>
                  <a:srgbClr val="888888"/>
                </a:solidFill>
                <a:latin typeface="Arial"/>
                <a:ea typeface="Arial"/>
                <a:cs typeface="Arial"/>
                <a:sym typeface="Arial"/>
              </a:rPr>
              <a:t>Conten</a:t>
            </a:r>
            <a:r>
              <a:rPr lang="es-ES" sz="2400"/>
              <a:t>idos</a:t>
            </a:r>
            <a:r>
              <a:rPr b="0" i="0" lang="es-ES" sz="2400" u="none" cap="none" strike="noStrike">
                <a:solidFill>
                  <a:srgbClr val="888888"/>
                </a:solidFill>
                <a:latin typeface="Arial"/>
                <a:ea typeface="Arial"/>
                <a:cs typeface="Arial"/>
                <a:sym typeface="Arial"/>
              </a:rPr>
              <a:t>: </a:t>
            </a:r>
          </a:p>
          <a:p>
            <a:pPr indent="-381000" lvl="0" marL="457200" marR="0" rtl="0" algn="l">
              <a:spcBef>
                <a:spcPts val="480"/>
              </a:spcBef>
              <a:buClr>
                <a:srgbClr val="888888"/>
              </a:buClr>
              <a:buSzPct val="100000"/>
              <a:buFont typeface="Arial"/>
              <a:buChar char="-"/>
            </a:pPr>
            <a:r>
              <a:rPr lang="es-ES" sz="2400"/>
              <a:t>Feedback de los resultados del cuestionario de clima y sugerencias de mejora.</a:t>
            </a:r>
          </a:p>
          <a:p>
            <a:pPr indent="-381000" lvl="0" marL="914400" marR="0" rtl="0" algn="l">
              <a:spcBef>
                <a:spcPts val="480"/>
              </a:spcBef>
              <a:buClr>
                <a:srgbClr val="888888"/>
              </a:buClr>
              <a:buSzPct val="100000"/>
              <a:buFont typeface="Arial"/>
              <a:buChar char="-"/>
            </a:pPr>
            <a:r>
              <a:rPr lang="es-ES" sz="2400"/>
              <a:t>Evaluación del desarrollo del trimestre y sugerencias de mejora.</a:t>
            </a:r>
          </a:p>
          <a:p>
            <a:pPr indent="0" lvl="1" marL="457200" marR="0" rtl="0" algn="l">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 </a:t>
            </a:r>
          </a:p>
          <a:p>
            <a:pPr indent="0" lvl="0" marL="0" marR="0" rtl="0" algn="l">
              <a:spcBef>
                <a:spcPts val="480"/>
              </a:spcBef>
              <a:buClr>
                <a:srgbClr val="888888"/>
              </a:buClr>
              <a:buSzPct val="100000"/>
              <a:buFont typeface="Arial"/>
              <a:buChar char="•"/>
            </a:pPr>
            <a:r>
              <a:rPr lang="es-ES" sz="2400"/>
              <a:t>Se redacta el acta con todo lo descrito anteriormente. </a:t>
            </a:r>
          </a:p>
        </p:txBody>
      </p:sp>
      <p:sp>
        <p:nvSpPr>
          <p:cNvPr id="150" name="Shape 15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