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AC7"/>
    <a:srgbClr val="E2E5E6"/>
    <a:srgbClr val="A5ADB2"/>
    <a:srgbClr val="454851"/>
    <a:srgbClr val="3C3E48"/>
    <a:srgbClr val="3F404A"/>
    <a:srgbClr val="E9E9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76BF3C-C592-1A47-9228-7DAC5B174F6F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36BA4-5F08-484A-BE8C-7FEF39E9CE8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1109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33B8F7-1BCD-E045-956B-7C1C5AAB2160}" type="datetimeFigureOut">
              <a:rPr lang="en-US" smtClean="0"/>
              <a:pPr/>
              <a:t>9/20/2016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5DF95D-83B9-1242-9B85-291237A571F6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865208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hyperlink" Target="http://openprof.eu" TargetMode="Externa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openprof.eu" TargetMode="Externa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1998" y="1201972"/>
            <a:ext cx="6630402" cy="2373099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999" y="3692461"/>
            <a:ext cx="6630401" cy="21023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dirty="0" smtClean="0"/>
              <a:t>Click to edit Master subtitle style</a:t>
            </a:r>
            <a:endParaRPr lang="en-US"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1222688" y="6395466"/>
            <a:ext cx="2168419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Pentagon 15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fld id="{F1088289-8C3B-6C48-84B1-7B81E33087CA}" type="datetime4">
              <a:rPr lang="lt-LT" smtClean="0"/>
              <a:pPr/>
              <a:t>2016 m. rugsėjo 20 d.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767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5EA0DC-A173-9544-9CCC-3CB899132351}" type="datetime4">
              <a:rPr lang="lt-LT" smtClean="0"/>
              <a:pPr/>
              <a:t>2016 m. rugsėjo 20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956034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610072" cy="5851525"/>
          </a:xfrm>
        </p:spPr>
        <p:txBody>
          <a:bodyPr vert="eaVert"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998" y="274638"/>
            <a:ext cx="5335001" cy="5851525"/>
          </a:xfrm>
        </p:spPr>
        <p:txBody>
          <a:bodyPr vert="eaVert"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FB9B51-4A43-AE45-A7BD-5D3CE1980265}" type="datetime4">
              <a:rPr lang="lt-LT" smtClean="0"/>
              <a:pPr/>
              <a:t>2016 m. rugsėjo 20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77531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23A2B60-D0FE-A04E-B001-966D9EFC25A9}" type="datetime4">
              <a:rPr lang="lt-LT" smtClean="0"/>
              <a:pPr/>
              <a:t>2016 m. rugsėjo 20 d.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27243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4017" y="4406900"/>
            <a:ext cx="66385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4017" y="2906713"/>
            <a:ext cx="66385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3857" y="6395466"/>
            <a:ext cx="8975487" cy="316898"/>
          </a:xfrm>
          <a:prstGeom prst="rect">
            <a:avLst/>
          </a:prstGeom>
          <a:solidFill>
            <a:srgbClr val="E2E5E6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/>
          <p:nvPr userDrawn="1"/>
        </p:nvSpPr>
        <p:spPr>
          <a:xfrm>
            <a:off x="1174017" y="6395466"/>
            <a:ext cx="2217090" cy="316898"/>
          </a:xfrm>
          <a:prstGeom prst="homePlate">
            <a:avLst/>
          </a:prstGeom>
          <a:solidFill>
            <a:srgbClr val="A5ADB2"/>
          </a:solidFill>
          <a:ln>
            <a:solidFill>
              <a:srgbClr val="F2F2F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entagon 14"/>
          <p:cNvSpPr/>
          <p:nvPr userDrawn="1"/>
        </p:nvSpPr>
        <p:spPr>
          <a:xfrm>
            <a:off x="63857" y="6395466"/>
            <a:ext cx="1296248" cy="316898"/>
          </a:xfrm>
          <a:prstGeom prst="homePlate">
            <a:avLst/>
          </a:prstGeom>
          <a:solidFill>
            <a:srgbClr val="A5ADB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1360105" y="6432368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3856" y="6368446"/>
            <a:ext cx="1158833" cy="31689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algn="ctr">
              <a:lnSpc>
                <a:spcPct val="150000"/>
              </a:lnSpc>
              <a:defRPr sz="1000" baseline="0">
                <a:solidFill>
                  <a:srgbClr val="3F404A"/>
                </a:solidFill>
                <a:latin typeface="Adobe Caslon Pro"/>
                <a:cs typeface="Adobe Caslon Pro"/>
              </a:defRPr>
            </a:lvl1pPr>
          </a:lstStyle>
          <a:p>
            <a:fld id="{F1088289-8C3B-6C48-84B1-7B81E33087CA}" type="datetime4">
              <a:rPr lang="lt-LT" smtClean="0"/>
              <a:pPr/>
              <a:t>2016 m. rugsėjo 20 d.</a:t>
            </a:fld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2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18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998" y="1600200"/>
            <a:ext cx="335380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1643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41FB6B-5B1E-4D4A-AAA8-058A699C34D7}" type="datetime4">
              <a:rPr lang="lt-LT" smtClean="0"/>
              <a:pPr/>
              <a:t>2016 m. rugsėjo 20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189820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F1D02DD-5D33-D047-8F74-9F2DA74A3163}" type="datetime4">
              <a:rPr lang="lt-LT" smtClean="0"/>
              <a:pPr/>
              <a:t>2016 m. rugsėjo 20 d.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31306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998" y="722862"/>
            <a:ext cx="6670559" cy="1143000"/>
          </a:xfrm>
        </p:spPr>
        <p:txBody>
          <a:bodyPr/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36C4378-4B05-8944-9A20-C483A0DE1645}" type="datetime4">
              <a:rPr lang="lt-LT" smtClean="0"/>
              <a:pPr/>
              <a:t>2016 m. rugsėjo 20 d.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75199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EB59747-5645-824B-B109-C9B81366E180}" type="datetime4">
              <a:rPr lang="lt-LT" smtClean="0"/>
              <a:pPr/>
              <a:t>2016 m. rugsėjo 20 d.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700808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Click to edit Master text styles</a:t>
            </a:r>
          </a:p>
          <a:p>
            <a:pPr lvl="1"/>
            <a:r>
              <a:rPr lang="lt-LT" smtClean="0"/>
              <a:t>Second level</a:t>
            </a:r>
          </a:p>
          <a:p>
            <a:pPr lvl="2"/>
            <a:r>
              <a:rPr lang="lt-LT" smtClean="0"/>
              <a:t>Third level</a:t>
            </a:r>
          </a:p>
          <a:p>
            <a:pPr lvl="3"/>
            <a:r>
              <a:rPr lang="lt-LT" smtClean="0"/>
              <a:t>Fourth level</a:t>
            </a:r>
          </a:p>
          <a:p>
            <a:pPr lvl="4"/>
            <a:r>
              <a:rPr lang="lt-LT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D9C5176-2B59-1848-B9B0-70A6276401E5}" type="datetime4">
              <a:rPr lang="lt-LT" smtClean="0"/>
              <a:pPr/>
              <a:t>2016 m. rugsėjo 20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81175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3933" y="4800600"/>
            <a:ext cx="662862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83933" y="207245"/>
            <a:ext cx="662862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3933" y="5367338"/>
            <a:ext cx="662862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1B28A6-5AAC-314E-ACF8-CE9160A09307}" type="datetime4">
              <a:rPr lang="lt-LT" smtClean="0"/>
              <a:pPr/>
              <a:t>2016 m. rugsėjo 20 d.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err="1" smtClean="0"/>
              <a:t>openprof.eu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1374087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openprof.eu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998" y="511630"/>
            <a:ext cx="6670559" cy="9060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999" y="1600201"/>
            <a:ext cx="6670558" cy="4354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dirty="0" smtClean="0"/>
              <a:t>Click to edit Master text styles</a:t>
            </a:r>
          </a:p>
          <a:p>
            <a:pPr lvl="1"/>
            <a:r>
              <a:rPr lang="lt-LT" dirty="0" smtClean="0"/>
              <a:t>Second level</a:t>
            </a:r>
          </a:p>
          <a:p>
            <a:pPr lvl="2"/>
            <a:r>
              <a:rPr lang="lt-LT" dirty="0" smtClean="0"/>
              <a:t>Third level</a:t>
            </a:r>
          </a:p>
          <a:p>
            <a:pPr lvl="3"/>
            <a:r>
              <a:rPr lang="lt-LT" dirty="0" smtClean="0"/>
              <a:t>Fourth level</a:t>
            </a:r>
          </a:p>
          <a:p>
            <a:pPr lvl="4"/>
            <a:r>
              <a:rPr lang="lt-LT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2593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124200" y="6500625"/>
            <a:ext cx="1846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1400" b="0" dirty="0" smtClean="0">
              <a:ln>
                <a:solidFill>
                  <a:srgbClr val="3C3E48"/>
                </a:solidFill>
              </a:ln>
              <a:solidFill>
                <a:srgbClr val="454851"/>
              </a:solidFill>
              <a:latin typeface="Adobe Caslon Pro"/>
              <a:cs typeface="Adobe Caslon Pro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3599389" y="6424799"/>
            <a:ext cx="181331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solidFill>
                  <a:srgbClr val="3F404A"/>
                </a:solidFill>
                <a:latin typeface="Adobe Caslon Pro"/>
                <a:cs typeface="Adobe Caslon Pro"/>
              </a:rPr>
              <a:t>2014-1-LT01-KA202-000562</a:t>
            </a:r>
            <a:endParaRPr lang="en-US" sz="1000" dirty="0">
              <a:solidFill>
                <a:srgbClr val="3F404A"/>
              </a:solidFill>
              <a:latin typeface="Adobe Caslon Pro"/>
              <a:cs typeface="Adobe Caslon Pro"/>
            </a:endParaRPr>
          </a:p>
        </p:txBody>
      </p:sp>
      <p:pic>
        <p:nvPicPr>
          <p:cNvPr id="14" name="Picture 13" descr="erasmusplus_logo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1420" y="151631"/>
            <a:ext cx="1635435" cy="360000"/>
          </a:xfrm>
          <a:prstGeom prst="rect">
            <a:avLst/>
          </a:prstGeom>
        </p:spPr>
      </p:pic>
      <p:pic>
        <p:nvPicPr>
          <p:cNvPr id="15" name="Picture 14" descr="oficialus_logo_296x200_0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90320" cy="871838"/>
          </a:xfrm>
          <a:prstGeom prst="rect">
            <a:avLst/>
          </a:prstGeom>
        </p:spPr>
      </p:pic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lnSpc>
                <a:spcPct val="150000"/>
              </a:lnSpc>
              <a:defRPr sz="1000">
                <a:latin typeface="Adobe Caslon Pro"/>
                <a:cs typeface="Adobe Caslon Pro"/>
              </a:defRPr>
            </a:lvl1pPr>
          </a:lstStyle>
          <a:p>
            <a:fld id="{F1088289-8C3B-6C48-84B1-7B81E33087CA}" type="datetime4">
              <a:rPr lang="lt-LT" smtClean="0"/>
              <a:pPr/>
              <a:t>2016 m. rugsėjo 20 d.</a:t>
            </a:fld>
            <a:endParaRPr lang="en-US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7959653" y="6400715"/>
            <a:ext cx="9412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0" i="0" u="none" strike="noStrike" cap="small" baseline="0" dirty="0" smtClean="0">
                <a:ln>
                  <a:noFill/>
                </a:ln>
                <a:noFill/>
                <a:effectLst>
                  <a:reflection stA="50000" endPos="75000" dist="12700" dir="5400000" sy="-100000" algn="bl" rotWithShape="0"/>
                </a:effectLst>
                <a:latin typeface="Adobe Caslon Pro"/>
                <a:cs typeface="Adobe Caslon Pro"/>
                <a:hlinkClick r:id="rId15"/>
              </a:rPr>
              <a:t>openprof.eu</a:t>
            </a:r>
            <a:endParaRPr lang="en-US" sz="1000" b="0" i="0" u="none" strike="noStrike" cap="small" baseline="0" dirty="0">
              <a:ln>
                <a:noFill/>
              </a:ln>
              <a:noFill/>
              <a:effectLst>
                <a:reflection stA="50000" endPos="75000" dist="12700" dir="5400000" sy="-100000" algn="bl" rotWithShape="0"/>
              </a:effectLst>
              <a:latin typeface="Adobe Caslon Pro"/>
              <a:cs typeface="Adobe Caslon Pro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7549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rgbClr val="279AC7"/>
          </a:solidFill>
          <a:latin typeface="Adobe Caslon Pro"/>
          <a:ea typeface="+mj-ea"/>
          <a:cs typeface="Adobe Caslon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Adobe Caslon Pro"/>
          <a:ea typeface="+mn-ea"/>
          <a:cs typeface="Adobe Caslon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Adobe Caslon Pro"/>
          <a:ea typeface="+mn-ea"/>
          <a:cs typeface="Adobe Caslon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dobe Caslon Pro"/>
          <a:ea typeface="+mn-ea"/>
          <a:cs typeface="Adobe Caslon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Adobe Caslon Pro"/>
          <a:ea typeface="+mn-ea"/>
          <a:cs typeface="Adobe Caslon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808000">
              <a:alpha val="68000"/>
            </a:srgbClr>
          </a:solidFill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Buen</a:t>
            </a:r>
            <a:r>
              <a:rPr lang="en-US" dirty="0" smtClean="0">
                <a:solidFill>
                  <a:schemeClr val="bg1"/>
                </a:solidFill>
              </a:rPr>
              <a:t> y Mal </a:t>
            </a:r>
            <a:r>
              <a:rPr lang="en-US" dirty="0" err="1" smtClean="0">
                <a:solidFill>
                  <a:schemeClr val="bg1"/>
                </a:solidFill>
              </a:rPr>
              <a:t>diseño</a:t>
            </a:r>
            <a:r>
              <a:rPr lang="en-US" dirty="0" smtClean="0">
                <a:solidFill>
                  <a:schemeClr val="bg1"/>
                </a:solidFill>
              </a:rPr>
              <a:t> en </a:t>
            </a:r>
            <a:r>
              <a:rPr lang="en-US" dirty="0" err="1" smtClean="0">
                <a:solidFill>
                  <a:schemeClr val="bg1"/>
                </a:solidFill>
              </a:rPr>
              <a:t>las</a:t>
            </a:r>
            <a:r>
              <a:rPr lang="en-US" dirty="0" smtClean="0">
                <a:solidFill>
                  <a:schemeClr val="bg1"/>
                </a:solidFill>
              </a:rPr>
              <a:t> REDES SOCIALES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FONDO FORMACIÓN EUSKADI S.L.L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1531171" y="189922"/>
            <a:ext cx="5728996" cy="7596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Open Professional Collaboration </a:t>
            </a:r>
          </a:p>
          <a:p>
            <a:r>
              <a:rPr lang="en-US" sz="2400" dirty="0" smtClean="0"/>
              <a:t>for Innovation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40754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</a:t>
            </a:r>
            <a:r>
              <a:rPr lang="pt-PT" sz="1600" dirty="0"/>
              <a:t>: http://cdn3.computerworlduk.com/cmsdata/slideshow/3236618/img_081810-bad-powerpoint-6_thumb555.jpg</a:t>
            </a:r>
            <a:endParaRPr lang="pt-PT" sz="1600" dirty="0" smtClean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352" y="1472151"/>
            <a:ext cx="5989320" cy="3738024"/>
          </a:xfrm>
          <a:prstGeom prst="rect">
            <a:avLst/>
          </a:prstGeom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Ejemplo </a:t>
            </a:r>
            <a:r>
              <a:rPr lang="pt-PT" sz="3200" dirty="0" smtClean="0">
                <a:solidFill>
                  <a:schemeClr val="bg1"/>
                </a:solidFill>
              </a:rPr>
              <a:t>6</a:t>
            </a:r>
            <a:endParaRPr lang="pt-PT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352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33855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https</a:t>
            </a:r>
            <a:r>
              <a:rPr lang="pt-PT" sz="1600" dirty="0"/>
              <a:t>://kmarien88.files.wordpress.com/2011/11/good-presentation.jpg</a:t>
            </a:r>
            <a:endParaRPr lang="pt-PT" sz="1600" dirty="0" smtClean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Ejemplo7</a:t>
            </a:r>
            <a:endParaRPr lang="pt-PT" sz="3200" dirty="0">
              <a:solidFill>
                <a:schemeClr val="bg1"/>
              </a:solidFill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74329"/>
            <a:ext cx="5564704" cy="41735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73161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567616" y="5447857"/>
            <a:ext cx="7411792" cy="33855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/>
              <a:t>http://img.docstoccdn.com/thumb/orig/2222842.png</a:t>
            </a:r>
            <a:endParaRPr lang="pt-PT" sz="1600" dirty="0" smtClean="0"/>
          </a:p>
        </p:txBody>
      </p:sp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err="1" smtClean="0">
                <a:solidFill>
                  <a:schemeClr val="bg1"/>
                </a:solidFill>
              </a:rPr>
              <a:t>Example</a:t>
            </a:r>
            <a:r>
              <a:rPr lang="pt-PT" sz="3200" dirty="0" smtClean="0">
                <a:solidFill>
                  <a:schemeClr val="bg1"/>
                </a:solidFill>
              </a:rPr>
              <a:t> 8</a:t>
            </a:r>
            <a:endParaRPr lang="pt-PT" sz="3200" dirty="0">
              <a:solidFill>
                <a:schemeClr val="bg1"/>
              </a:soli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40827"/>
            <a:ext cx="5528128" cy="414609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5497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98501" y="973373"/>
            <a:ext cx="7588250" cy="2172230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Produced by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OER Figueiredo &amp;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Morgado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Adapted by Zaloa Mitxelena </a:t>
            </a:r>
            <a:b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framework of Erasmus+ project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“Open Professional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Collaboration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Innovation”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Subtitle 8"/>
          <p:cNvSpPr txBox="1">
            <a:spLocks/>
          </p:cNvSpPr>
          <p:nvPr/>
        </p:nvSpPr>
        <p:spPr>
          <a:xfrm>
            <a:off x="1141999" y="2931936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Contributors: Figueiredo &amp; Morgado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Subtitle 8"/>
          <p:cNvSpPr txBox="1">
            <a:spLocks/>
          </p:cNvSpPr>
          <p:nvPr/>
        </p:nvSpPr>
        <p:spPr>
          <a:xfrm>
            <a:off x="1141999" y="4449408"/>
            <a:ext cx="6630401" cy="1365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dobe Caslon Pro"/>
                <a:ea typeface="+mn-ea"/>
                <a:cs typeface="Adobe Caslon Pr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project has been funded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Erasmus + 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programme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of the European Union.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OER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reflects the views only of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authors,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and the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Commission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cannot be held responsible for any use which may be made of the information contained therein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420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pt-PT" dirty="0" smtClean="0"/>
              <a:t>Algunas reglas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solidFill>
            <a:schemeClr val="bg2">
              <a:lumMod val="75000"/>
            </a:schemeClr>
          </a:solidFill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Ser </a:t>
            </a:r>
            <a:r>
              <a:rPr lang="en-US" dirty="0" err="1" smtClean="0"/>
              <a:t>capaz</a:t>
            </a:r>
            <a:r>
              <a:rPr lang="en-US" dirty="0" smtClean="0"/>
              <a:t> de </a:t>
            </a:r>
            <a:r>
              <a:rPr lang="en-US" dirty="0" err="1" smtClean="0"/>
              <a:t>distinguir</a:t>
            </a:r>
            <a:r>
              <a:rPr lang="en-US" dirty="0" smtClean="0"/>
              <a:t> un “</a:t>
            </a:r>
            <a:r>
              <a:rPr lang="en-US" dirty="0" err="1" smtClean="0"/>
              <a:t>buen</a:t>
            </a:r>
            <a:r>
              <a:rPr lang="en-US" dirty="0" smtClean="0"/>
              <a:t>” o “mal </a:t>
            </a:r>
            <a:r>
              <a:rPr lang="en-US" dirty="0" err="1" smtClean="0"/>
              <a:t>diseño</a:t>
            </a:r>
            <a:r>
              <a:rPr lang="en-US" dirty="0" smtClean="0"/>
              <a:t>” en </a:t>
            </a:r>
            <a:r>
              <a:rPr lang="en-US" dirty="0" err="1" smtClean="0"/>
              <a:t>las</a:t>
            </a:r>
            <a:r>
              <a:rPr lang="en-US" dirty="0" smtClean="0"/>
              <a:t> </a:t>
            </a:r>
            <a:r>
              <a:rPr lang="en-US" dirty="0" err="1" smtClean="0"/>
              <a:t>redes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realmente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Algunos</a:t>
            </a:r>
            <a:r>
              <a:rPr lang="en-US" dirty="0" smtClean="0"/>
              <a:t> </a:t>
            </a:r>
            <a:r>
              <a:rPr lang="en-US" dirty="0" err="1" smtClean="0"/>
              <a:t>ejemplos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demostrar</a:t>
            </a:r>
            <a:r>
              <a:rPr lang="en-US" dirty="0" smtClean="0"/>
              <a:t> la </a:t>
            </a:r>
            <a:r>
              <a:rPr lang="en-US" dirty="0" err="1" smtClean="0"/>
              <a:t>calidad</a:t>
            </a:r>
            <a:r>
              <a:rPr lang="en-US" dirty="0" smtClean="0"/>
              <a:t> de los items: La </a:t>
            </a:r>
            <a:r>
              <a:rPr lang="en-US" dirty="0" err="1" smtClean="0"/>
              <a:t>organización</a:t>
            </a:r>
            <a:r>
              <a:rPr lang="en-US" dirty="0" smtClean="0"/>
              <a:t>, </a:t>
            </a:r>
            <a:r>
              <a:rPr lang="en-US" dirty="0" err="1" smtClean="0"/>
              <a:t>estructura</a:t>
            </a:r>
            <a:r>
              <a:rPr lang="en-US" dirty="0" smtClean="0"/>
              <a:t> de </a:t>
            </a:r>
            <a:r>
              <a:rPr lang="en-US" dirty="0" err="1" smtClean="0"/>
              <a:t>información</a:t>
            </a:r>
            <a:r>
              <a:rPr lang="en-US" dirty="0" smtClean="0"/>
              <a:t>, la </a:t>
            </a:r>
            <a:r>
              <a:rPr lang="en-US" dirty="0" err="1" smtClean="0"/>
              <a:t>facilidad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leerlo</a:t>
            </a:r>
            <a:r>
              <a:rPr lang="en-US" dirty="0" smtClean="0"/>
              <a:t>…no son </a:t>
            </a:r>
            <a:r>
              <a:rPr lang="en-US" dirty="0" err="1" smtClean="0"/>
              <a:t>funcionales</a:t>
            </a:r>
            <a:r>
              <a:rPr lang="en-US" dirty="0" smtClean="0"/>
              <a:t> y no </a:t>
            </a:r>
            <a:r>
              <a:rPr lang="en-US" dirty="0" err="1" smtClean="0"/>
              <a:t>atraen</a:t>
            </a:r>
            <a:r>
              <a:rPr lang="en-US" dirty="0" smtClean="0"/>
              <a:t> la </a:t>
            </a:r>
            <a:r>
              <a:rPr lang="en-US" dirty="0" err="1" smtClean="0"/>
              <a:t>atención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elección</a:t>
            </a:r>
            <a:r>
              <a:rPr lang="en-US" dirty="0" smtClean="0"/>
              <a:t> de </a:t>
            </a:r>
            <a:r>
              <a:rPr lang="en-US" dirty="0" err="1" smtClean="0"/>
              <a:t>ejemplos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relacionada</a:t>
            </a:r>
            <a:r>
              <a:rPr lang="en-US" dirty="0" smtClean="0"/>
              <a:t> con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aparenciua</a:t>
            </a:r>
            <a:r>
              <a:rPr lang="en-US" dirty="0" smtClean="0"/>
              <a:t> </a:t>
            </a:r>
            <a:r>
              <a:rPr lang="en-US" dirty="0" err="1" smtClean="0"/>
              <a:t>estética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colores</a:t>
            </a:r>
            <a:r>
              <a:rPr lang="en-US" dirty="0" smtClean="0"/>
              <a:t>, </a:t>
            </a:r>
            <a:r>
              <a:rPr lang="en-US" dirty="0" err="1" smtClean="0"/>
              <a:t>texto</a:t>
            </a:r>
            <a:r>
              <a:rPr lang="en-US" dirty="0" smtClean="0"/>
              <a:t>, </a:t>
            </a:r>
            <a:r>
              <a:rPr lang="en-US" dirty="0" err="1" smtClean="0"/>
              <a:t>imagen</a:t>
            </a:r>
            <a:r>
              <a:rPr lang="en-US" dirty="0" smtClean="0"/>
              <a:t>, </a:t>
            </a:r>
            <a:r>
              <a:rPr lang="en-US" dirty="0" err="1" smtClean="0"/>
              <a:t>sobrecarga</a:t>
            </a:r>
            <a:r>
              <a:rPr lang="en-US" dirty="0" smtClean="0"/>
              <a:t> de </a:t>
            </a:r>
            <a:r>
              <a:rPr lang="en-US" dirty="0" err="1" smtClean="0"/>
              <a:t>información</a:t>
            </a:r>
            <a:r>
              <a:rPr lang="en-US" dirty="0" smtClean="0"/>
              <a:t>…) y sin </a:t>
            </a:r>
            <a:r>
              <a:rPr lang="en-US" dirty="0" err="1" smtClean="0"/>
              <a:t>coherencia</a:t>
            </a:r>
            <a:r>
              <a:rPr lang="en-US" dirty="0" smtClean="0"/>
              <a:t> con el </a:t>
            </a:r>
            <a:r>
              <a:rPr lang="en-US" dirty="0" err="1" smtClean="0"/>
              <a:t>contenido</a:t>
            </a:r>
            <a:r>
              <a:rPr lang="en-US" dirty="0" smtClean="0"/>
              <a:t> del </a:t>
            </a:r>
            <a:r>
              <a:rPr lang="en-US" dirty="0" err="1" smtClean="0"/>
              <a:t>mensaje</a:t>
            </a:r>
            <a:endParaRPr lang="en-US" dirty="0"/>
          </a:p>
          <a:p>
            <a:endParaRPr lang="en-US" dirty="0"/>
          </a:p>
          <a:p>
            <a:endParaRPr lang="pt-PT" dirty="0" smtClean="0"/>
          </a:p>
          <a:p>
            <a:pPr marL="0" indent="0">
              <a:buNone/>
            </a:pPr>
            <a:endParaRPr lang="pt-PT" dirty="0" smtClean="0"/>
          </a:p>
          <a:p>
            <a:pPr>
              <a:buNone/>
            </a:pPr>
            <a:r>
              <a:rPr lang="pt-PT" dirty="0"/>
              <a:t/>
            </a:r>
            <a:br>
              <a:rPr lang="pt-PT" dirty="0"/>
            </a:b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="" xmlns:p14="http://schemas.microsoft.com/office/powerpoint/2010/main" val="106178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1925053"/>
            <a:ext cx="5788152" cy="1065353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smtClean="0">
                <a:solidFill>
                  <a:schemeClr val="bg1"/>
                </a:solidFill>
              </a:rPr>
              <a:t>Ejemplos de un BUEN diseño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02536" y="3136392"/>
            <a:ext cx="5221224" cy="193899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b="1" dirty="0" smtClean="0"/>
              <a:t>La </a:t>
            </a:r>
            <a:r>
              <a:rPr lang="en-US" sz="2000" b="1" dirty="0" err="1" smtClean="0"/>
              <a:t>simplicidad</a:t>
            </a:r>
            <a:endParaRPr lang="en-US" sz="2000" b="1" dirty="0" smtClean="0"/>
          </a:p>
          <a:p>
            <a:r>
              <a:rPr lang="en-US" sz="2000" b="1" dirty="0" smtClean="0"/>
              <a:t>La </a:t>
            </a:r>
            <a:r>
              <a:rPr lang="en-US" sz="2000" b="1" dirty="0" err="1" smtClean="0"/>
              <a:t>calidad</a:t>
            </a:r>
            <a:r>
              <a:rPr lang="en-US" sz="2000" b="1" dirty="0" smtClean="0"/>
              <a:t> de la </a:t>
            </a:r>
            <a:r>
              <a:rPr lang="en-US" sz="2000" b="1" dirty="0" err="1" smtClean="0"/>
              <a:t>imagen</a:t>
            </a:r>
            <a:endParaRPr lang="en-US" sz="2000" b="1" dirty="0" smtClean="0"/>
          </a:p>
          <a:p>
            <a:r>
              <a:rPr lang="en-US" sz="2000" b="1" dirty="0" smtClean="0"/>
              <a:t>La </a:t>
            </a:r>
            <a:r>
              <a:rPr lang="en-US" sz="2000" b="1" dirty="0" err="1" smtClean="0"/>
              <a:t>fuente</a:t>
            </a:r>
            <a:r>
              <a:rPr lang="en-US" sz="2000" b="1" dirty="0" smtClean="0"/>
              <a:t> del </a:t>
            </a:r>
            <a:r>
              <a:rPr lang="en-US" sz="2000" b="1" dirty="0" err="1" smtClean="0"/>
              <a:t>texto</a:t>
            </a:r>
            <a:endParaRPr lang="en-US" sz="2000" b="1" dirty="0"/>
          </a:p>
          <a:p>
            <a:r>
              <a:rPr lang="en-US" sz="2000" b="1" dirty="0" smtClean="0"/>
              <a:t>El </a:t>
            </a:r>
            <a:r>
              <a:rPr lang="en-US" sz="2000" b="1" dirty="0" err="1" smtClean="0"/>
              <a:t>emparejamiento</a:t>
            </a:r>
            <a:r>
              <a:rPr lang="en-US" sz="2000" b="1" dirty="0" smtClean="0"/>
              <a:t> de los </a:t>
            </a:r>
            <a:r>
              <a:rPr lang="en-US" sz="2000" b="1" dirty="0" err="1" smtClean="0"/>
              <a:t>colores</a:t>
            </a:r>
            <a:endParaRPr lang="en-US" sz="2000" b="1" dirty="0" smtClean="0"/>
          </a:p>
          <a:p>
            <a:r>
              <a:rPr lang="en-US" sz="2000" b="1" dirty="0" smtClean="0"/>
              <a:t>La </a:t>
            </a:r>
            <a:r>
              <a:rPr lang="en-US" sz="2000" b="1" dirty="0" err="1" smtClean="0"/>
              <a:t>utilización</a:t>
            </a:r>
            <a:r>
              <a:rPr lang="en-US" sz="2000" b="1" dirty="0" smtClean="0"/>
              <a:t> de </a:t>
            </a:r>
            <a:r>
              <a:rPr lang="en-US" sz="2000" b="1" dirty="0" err="1" smtClean="0"/>
              <a:t>las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palabras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correctas</a:t>
            </a:r>
            <a:endParaRPr lang="en-US" sz="2000" b="1" dirty="0" smtClean="0"/>
          </a:p>
          <a:p>
            <a:r>
              <a:rPr lang="en-US" sz="2000" b="1" dirty="0"/>
              <a:t> </a:t>
            </a:r>
            <a:r>
              <a:rPr lang="en-US" sz="2000" b="1" dirty="0" smtClean="0"/>
              <a:t>                                       </a:t>
            </a:r>
            <a:r>
              <a:rPr lang="en-US" sz="2000" b="1" dirty="0" err="1" smtClean="0"/>
              <a:t>tener</a:t>
            </a:r>
            <a:r>
              <a:rPr lang="en-US" sz="2000" b="1" dirty="0" smtClean="0"/>
              <a:t> “un </a:t>
            </a:r>
            <a:r>
              <a:rPr lang="en-US" sz="2000" b="1" dirty="0" err="1" smtClean="0"/>
              <a:t>poder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mágico</a:t>
            </a:r>
            <a:r>
              <a:rPr lang="en-US" sz="2000" b="1" dirty="0" smtClean="0"/>
              <a:t>”</a:t>
            </a:r>
            <a:endParaRPr lang="pt-PT" sz="2000" b="1" dirty="0"/>
          </a:p>
        </p:txBody>
      </p:sp>
    </p:spTree>
    <p:extLst>
      <p:ext uri="{BB962C8B-B14F-4D97-AF65-F5344CB8AC3E}">
        <p14:creationId xmlns="" xmlns:p14="http://schemas.microsoft.com/office/powerpoint/2010/main" val="69743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27048" y="493458"/>
            <a:ext cx="537667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Ejemplo 1</a:t>
            </a:r>
            <a:endParaRPr lang="pt-PT" sz="3200" dirty="0">
              <a:solidFill>
                <a:schemeClr val="bg1"/>
              </a:solidFill>
            </a:endParaRPr>
          </a:p>
        </p:txBody>
      </p:sp>
      <p:pic>
        <p:nvPicPr>
          <p:cNvPr id="4" name="Marcador de Posição de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50" y="1166565"/>
            <a:ext cx="5617267" cy="4217353"/>
          </a:xfrm>
        </p:spPr>
      </p:pic>
      <p:sp>
        <p:nvSpPr>
          <p:cNvPr id="5" name="Retângulo 4"/>
          <p:cNvSpPr/>
          <p:nvPr/>
        </p:nvSpPr>
        <p:spPr>
          <a:xfrm>
            <a:off x="1406750" y="5599507"/>
            <a:ext cx="6692248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b="1" dirty="0" smtClean="0"/>
              <a:t> Slide 1 in </a:t>
            </a:r>
            <a:r>
              <a:rPr lang="pt-PT" sz="1600" b="1" dirty="0" err="1" smtClean="0"/>
              <a:t>Presentation</a:t>
            </a:r>
            <a:r>
              <a:rPr lang="pt-PT" sz="1600" b="1" dirty="0" smtClean="0"/>
              <a:t>: </a:t>
            </a:r>
          </a:p>
          <a:p>
            <a:r>
              <a:rPr lang="pt-PT" sz="1600" b="1" dirty="0" smtClean="0"/>
              <a:t>http</a:t>
            </a:r>
            <a:r>
              <a:rPr lang="pt-PT" sz="1600" b="1" dirty="0"/>
              <a:t>://www.slideshare.net/EmilandDC/7-tips-to-create-visual-presentations</a:t>
            </a:r>
          </a:p>
        </p:txBody>
      </p:sp>
    </p:spTree>
    <p:extLst>
      <p:ext uri="{BB962C8B-B14F-4D97-AF65-F5344CB8AC3E}">
        <p14:creationId xmlns="" xmlns:p14="http://schemas.microsoft.com/office/powerpoint/2010/main" val="272468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Ejemplo </a:t>
            </a:r>
            <a:r>
              <a:rPr lang="pt-PT" sz="3200" dirty="0" smtClean="0">
                <a:solidFill>
                  <a:schemeClr val="bg1"/>
                </a:solidFill>
              </a:rPr>
              <a:t>2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1 in </a:t>
            </a:r>
            <a:r>
              <a:rPr lang="pt-PT" sz="1600" dirty="0" err="1" smtClean="0"/>
              <a:t>Presentation</a:t>
            </a:r>
            <a:r>
              <a:rPr lang="pt-PT" sz="1600" dirty="0" smtClean="0"/>
              <a:t>: </a:t>
            </a:r>
          </a:p>
          <a:p>
            <a:r>
              <a:rPr lang="pt-PT" sz="1600" dirty="0" smtClean="0"/>
              <a:t> http</a:t>
            </a:r>
            <a:r>
              <a:rPr lang="pt-PT" sz="1600" dirty="0"/>
              <a:t>://www.slideshare.net/jessedee/100-beautiful-slides-from-cannes-lions-2013</a:t>
            </a:r>
            <a:endParaRPr lang="pt-PT" sz="1600" b="1" dirty="0"/>
          </a:p>
        </p:txBody>
      </p:sp>
      <p:pic>
        <p:nvPicPr>
          <p:cNvPr id="7" name="Marcador de Posição de Conteú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772" y="1261872"/>
            <a:ext cx="5799956" cy="4354513"/>
          </a:xfrm>
        </p:spPr>
      </p:pic>
    </p:spTree>
    <p:extLst>
      <p:ext uri="{BB962C8B-B14F-4D97-AF65-F5344CB8AC3E}">
        <p14:creationId xmlns="" xmlns:p14="http://schemas.microsoft.com/office/powerpoint/2010/main" val="419526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Ejemplo </a:t>
            </a:r>
            <a:r>
              <a:rPr lang="pt-PT" sz="3200" dirty="0" smtClean="0">
                <a:solidFill>
                  <a:schemeClr val="bg1"/>
                </a:solidFill>
              </a:rPr>
              <a:t>3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19 in </a:t>
            </a:r>
            <a:r>
              <a:rPr lang="pt-PT" sz="1600" dirty="0" err="1" smtClean="0"/>
              <a:t>Presentation</a:t>
            </a:r>
            <a:r>
              <a:rPr lang="pt-PT" sz="1600" dirty="0" smtClean="0"/>
              <a:t>: </a:t>
            </a:r>
          </a:p>
          <a:p>
            <a:r>
              <a:rPr lang="pt-PT" sz="1600" dirty="0"/>
              <a:t> http://www.slideshare.net/themoleskin/visual-and-creative-thinking</a:t>
            </a:r>
            <a:endParaRPr lang="pt-PT" sz="1600" b="1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344168"/>
            <a:ext cx="5742432" cy="43068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7860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Ejemplo </a:t>
            </a:r>
            <a:r>
              <a:rPr lang="pt-PT" sz="3200" dirty="0" smtClean="0">
                <a:solidFill>
                  <a:schemeClr val="bg1"/>
                </a:solidFill>
              </a:rPr>
              <a:t>4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722673"/>
            <a:ext cx="7095744" cy="58477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5 in </a:t>
            </a:r>
            <a:r>
              <a:rPr lang="pt-PT" sz="1600" dirty="0" err="1" smtClean="0"/>
              <a:t>Presentation</a:t>
            </a:r>
            <a:r>
              <a:rPr lang="pt-PT" sz="1600" dirty="0" smtClean="0"/>
              <a:t>: </a:t>
            </a:r>
          </a:p>
          <a:p>
            <a:r>
              <a:rPr lang="pt-PT" sz="1600" dirty="0"/>
              <a:t> http://www.slideshare.net/slidesthatrock/slides-that-rock-9659045</a:t>
            </a:r>
            <a:endParaRPr lang="pt-PT" sz="1600" b="1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87013"/>
            <a:ext cx="5771388" cy="432854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897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2532888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 </a:t>
            </a:r>
            <a:r>
              <a:rPr lang="pt-PT" sz="3200" dirty="0" smtClean="0">
                <a:solidFill>
                  <a:schemeClr val="bg1"/>
                </a:solidFill>
              </a:rPr>
              <a:t>Ejemplos de MAL diseño</a:t>
            </a:r>
            <a:endParaRPr lang="pt-PT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032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67616" y="722376"/>
            <a:ext cx="5788152" cy="457518"/>
          </a:xfrm>
          <a:solidFill>
            <a:srgbClr val="808000"/>
          </a:solidFill>
        </p:spPr>
        <p:txBody>
          <a:bodyPr>
            <a:noAutofit/>
          </a:bodyPr>
          <a:lstStyle/>
          <a:p>
            <a:r>
              <a:rPr lang="pt-PT" sz="3200" dirty="0" smtClean="0">
                <a:solidFill>
                  <a:schemeClr val="bg1"/>
                </a:solidFill>
              </a:rPr>
              <a:t>Ejemplo </a:t>
            </a:r>
            <a:r>
              <a:rPr lang="pt-PT" sz="3200" dirty="0" smtClean="0">
                <a:solidFill>
                  <a:schemeClr val="bg1"/>
                </a:solidFill>
              </a:rPr>
              <a:t>5</a:t>
            </a:r>
            <a:endParaRPr lang="pt-PT" sz="3200" dirty="0">
              <a:solidFill>
                <a:schemeClr val="bg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567616" y="5447857"/>
            <a:ext cx="7411792" cy="76944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r>
              <a:rPr lang="pt-PT" sz="1600" dirty="0" smtClean="0"/>
              <a:t>Slide </a:t>
            </a:r>
            <a:r>
              <a:rPr lang="pt-PT" sz="1600" dirty="0"/>
              <a:t>: </a:t>
            </a:r>
            <a:endParaRPr lang="pt-PT" sz="1600" dirty="0" smtClean="0"/>
          </a:p>
          <a:p>
            <a:r>
              <a:rPr lang="pt-PT" sz="1400" dirty="0" smtClean="0"/>
              <a:t>http</a:t>
            </a:r>
            <a:r>
              <a:rPr lang="pt-PT" sz="1400" dirty="0"/>
              <a:t>://3.bp.blogspot.com/-r3Jmflon528/TYDCireq5hI/AAAAAAAAAL8/ysqL09gxk2M/s1600</a:t>
            </a:r>
            <a:r>
              <a:rPr lang="pt-PT" sz="1400" dirty="0" smtClean="0"/>
              <a:t>/</a:t>
            </a:r>
          </a:p>
          <a:p>
            <a:r>
              <a:rPr lang="pt-PT" sz="1400" dirty="0" smtClean="0"/>
              <a:t>BadPresentation.jpg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7616" y="1275587"/>
            <a:ext cx="5513832" cy="40765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57370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269</Words>
  <Application>Microsoft Office PowerPoint</Application>
  <PresentationFormat>Presentación en pantalla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Office Theme</vt:lpstr>
      <vt:lpstr>Buen y Mal diseño en las REDES SOCIALES</vt:lpstr>
      <vt:lpstr>Algunas reglas </vt:lpstr>
      <vt:lpstr> Ejemplos de un BUEN diseño</vt:lpstr>
      <vt:lpstr>Ejemplo 1</vt:lpstr>
      <vt:lpstr>Ejemplo 2</vt:lpstr>
      <vt:lpstr>Ejemplo 3</vt:lpstr>
      <vt:lpstr>Ejemplo 4</vt:lpstr>
      <vt:lpstr> Ejemplos de MAL diseño</vt:lpstr>
      <vt:lpstr>Ejemplo 5</vt:lpstr>
      <vt:lpstr>Ejemplo 6</vt:lpstr>
      <vt:lpstr>Ejemplo7</vt:lpstr>
      <vt:lpstr>Example 8</vt:lpstr>
      <vt:lpstr>Diapositiva 13</vt:lpstr>
    </vt:vector>
  </TitlesOfParts>
  <Company>Vytauto Didžiojo universitetas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Danutė Pranckutė</dc:creator>
  <cp:lastModifiedBy>zaloa.mitxelena</cp:lastModifiedBy>
  <cp:revision>20</cp:revision>
  <dcterms:created xsi:type="dcterms:W3CDTF">2015-01-05T11:41:52Z</dcterms:created>
  <dcterms:modified xsi:type="dcterms:W3CDTF">2016-09-20T07:41:45Z</dcterms:modified>
</cp:coreProperties>
</file>