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9999"/>
    <a:srgbClr val="CC00FF"/>
    <a:srgbClr val="454851"/>
    <a:srgbClr val="3C3E48"/>
    <a:srgbClr val="3F404A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76BF3C-C592-1A47-9228-7DAC5B174F6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336BA4-5F08-484A-BE8C-7FEF39E9CE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9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998" y="1201972"/>
            <a:ext cx="6630402" cy="2373099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999" y="3692461"/>
            <a:ext cx="6630401" cy="21023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0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10072" cy="5851525"/>
          </a:xfrm>
        </p:spPr>
        <p:txBody>
          <a:bodyPr vert="eaVert"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998" y="274638"/>
            <a:ext cx="5335001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3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43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17" y="4406900"/>
            <a:ext cx="66385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017" y="2906713"/>
            <a:ext cx="66385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998" y="1600200"/>
            <a:ext cx="33538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1643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8" y="722862"/>
            <a:ext cx="6670559" cy="1143000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8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7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933" y="4800600"/>
            <a:ext cx="66286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933" y="207245"/>
            <a:ext cx="662862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933" y="5367338"/>
            <a:ext cx="66286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0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_bgr_kr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856"/>
            <a:ext cx="9144000" cy="2121144"/>
          </a:xfrm>
          <a:prstGeom prst="rect">
            <a:avLst/>
          </a:prstGeom>
        </p:spPr>
      </p:pic>
      <p:pic>
        <p:nvPicPr>
          <p:cNvPr id="7" name="Picture 6" descr="back_full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998" y="274638"/>
            <a:ext cx="6670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999" y="1600201"/>
            <a:ext cx="6670558" cy="435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7CC-CD2A-7046-B1C6-48812DBF7666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00625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b="0" dirty="0" smtClean="0">
              <a:ln>
                <a:solidFill>
                  <a:srgbClr val="3C3E48"/>
                </a:solidFill>
              </a:ln>
              <a:solidFill>
                <a:srgbClr val="454851"/>
              </a:solidFill>
              <a:latin typeface="Adobe Caslon Pro"/>
              <a:cs typeface="Adobe Casl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66636" y="6452587"/>
            <a:ext cx="800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3F404A"/>
                </a:solidFill>
                <a:latin typeface="Adobe Caslon Pro"/>
                <a:cs typeface="Adobe Caslon Pro"/>
              </a:rPr>
              <a:t>openprof.eu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98061" y="6459865"/>
            <a:ext cx="2477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F404A"/>
                </a:solidFill>
                <a:latin typeface="Adobe Caslon Pro"/>
                <a:cs typeface="Adobe Caslon Pro"/>
              </a:rPr>
              <a:t>Project No. 2014-1-LT01-KA202-000562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pic>
        <p:nvPicPr>
          <p:cNvPr id="14" name="Picture 13" descr="erasmusplus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2" y="184478"/>
            <a:ext cx="2245734" cy="494342"/>
          </a:xfrm>
          <a:prstGeom prst="rect">
            <a:avLst/>
          </a:prstGeom>
        </p:spPr>
      </p:pic>
      <p:pic>
        <p:nvPicPr>
          <p:cNvPr id="15" name="Picture 14" descr="oficialus_logo_296x200_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4138" cy="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Caslon Pro"/>
          <a:ea typeface="+mj-ea"/>
          <a:cs typeface="Adobe Casl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021" y="3510618"/>
            <a:ext cx="6630401" cy="1455729"/>
          </a:xfrm>
        </p:spPr>
        <p:txBody>
          <a:bodyPr/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Aberta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31171" y="189922"/>
            <a:ext cx="5234469" cy="75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Professional Collaboration </a:t>
            </a:r>
          </a:p>
          <a:p>
            <a:r>
              <a:rPr lang="en-US" sz="2400" dirty="0" smtClean="0"/>
              <a:t>for Innovation 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05" y="4193917"/>
            <a:ext cx="1245408" cy="119310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41998" y="1443542"/>
            <a:ext cx="6630402" cy="2131529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en-US" b="1" dirty="0" smtClean="0"/>
              <a:t>O que é o</a:t>
            </a:r>
            <a:br>
              <a:rPr lang="en-US" b="1" dirty="0" smtClean="0"/>
            </a:br>
            <a:r>
              <a:rPr lang="en-US" b="1" dirty="0" smtClean="0"/>
              <a:t>Digital Storytelling</a:t>
            </a:r>
            <a:r>
              <a:rPr lang="pt-PT" dirty="0" smtClean="0"/>
              <a:t>?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4" y="5460274"/>
            <a:ext cx="2526745" cy="9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1999" y="973373"/>
            <a:ext cx="6630401" cy="217223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Produced by </a:t>
            </a:r>
            <a:r>
              <a:rPr lang="en-US" dirty="0" smtClean="0"/>
              <a:t>Lina Morgado </a:t>
            </a:r>
            <a:r>
              <a:rPr lang="en-US" dirty="0" smtClean="0"/>
              <a:t>&amp; </a:t>
            </a:r>
            <a:r>
              <a:rPr lang="en-US" dirty="0" smtClean="0"/>
              <a:t>José Figueiredo </a:t>
            </a:r>
            <a:r>
              <a:rPr lang="en-US" dirty="0"/>
              <a:t>in the framework of Erasmus+ project</a:t>
            </a:r>
            <a:br>
              <a:rPr lang="en-US" dirty="0"/>
            </a:br>
            <a:r>
              <a:rPr lang="en-US" dirty="0"/>
              <a:t>“Open Professional </a:t>
            </a:r>
            <a:r>
              <a:rPr lang="en-US" dirty="0" smtClean="0"/>
              <a:t>Collaboration </a:t>
            </a:r>
            <a:r>
              <a:rPr lang="en-US" dirty="0"/>
              <a:t>for </a:t>
            </a:r>
            <a:r>
              <a:rPr lang="en-US" dirty="0" smtClean="0"/>
              <a:t>Innovation”</a:t>
            </a:r>
            <a:endParaRPr lang="en-US" dirty="0"/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1141999" y="3839808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project has been funded </a:t>
            </a:r>
            <a:r>
              <a:rPr lang="en-US" dirty="0" smtClean="0"/>
              <a:t>by Erasmus + </a:t>
            </a:r>
            <a:r>
              <a:rPr lang="en-US" dirty="0" err="1" smtClean="0"/>
              <a:t>programme</a:t>
            </a:r>
            <a:r>
              <a:rPr lang="en-US" dirty="0" smtClean="0"/>
              <a:t> of the European Union. </a:t>
            </a:r>
            <a:r>
              <a:rPr lang="en-US" dirty="0"/>
              <a:t>This </a:t>
            </a:r>
            <a:r>
              <a:rPr lang="en-US" dirty="0" smtClean="0"/>
              <a:t>OER </a:t>
            </a:r>
            <a:r>
              <a:rPr lang="en-US" dirty="0"/>
              <a:t>reflects the views only of the </a:t>
            </a:r>
            <a:r>
              <a:rPr lang="en-US" dirty="0" smtClean="0"/>
              <a:t>authors, </a:t>
            </a:r>
            <a:r>
              <a:rPr lang="en-US" dirty="0"/>
              <a:t>and the </a:t>
            </a:r>
            <a:r>
              <a:rPr lang="en-US" dirty="0" smtClean="0"/>
              <a:t>Commission </a:t>
            </a:r>
            <a:r>
              <a:rPr lang="en-US" dirty="0"/>
              <a:t>cannot be held responsible for any use which may be made of the information contained therein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378" y="1088136"/>
            <a:ext cx="7269480" cy="5056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hamada rectangular arredondada 4"/>
          <p:cNvSpPr/>
          <p:nvPr/>
        </p:nvSpPr>
        <p:spPr>
          <a:xfrm>
            <a:off x="4506195" y="1398505"/>
            <a:ext cx="2483784" cy="1152687"/>
          </a:xfrm>
          <a:prstGeom prst="wedgeRoundRectCallout">
            <a:avLst>
              <a:gd name="adj1" fmla="val 11966"/>
              <a:gd name="adj2" fmla="val 15115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9212" y="3101419"/>
            <a:ext cx="6662804" cy="1742589"/>
          </a:xfrm>
        </p:spPr>
        <p:txBody>
          <a:bodyPr>
            <a:normAutofit fontScale="62500" lnSpcReduction="20000"/>
          </a:bodyPr>
          <a:lstStyle/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O que é </a:t>
            </a:r>
          </a:p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pt-PT" sz="11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DIGITAL</a:t>
            </a:r>
            <a:endParaRPr lang="pt-PT" sz="114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05111" y="4509120"/>
            <a:ext cx="68417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72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 ?</a:t>
            </a:r>
            <a:endParaRPr lang="pt-PT" sz="72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Chamada rectangular arredondada 7"/>
          <p:cNvSpPr/>
          <p:nvPr/>
        </p:nvSpPr>
        <p:spPr>
          <a:xfrm>
            <a:off x="2465748" y="1207758"/>
            <a:ext cx="2232248" cy="793207"/>
          </a:xfrm>
          <a:prstGeom prst="wedgeRoundRectCallout">
            <a:avLst>
              <a:gd name="adj1" fmla="val 6591"/>
              <a:gd name="adj2" fmla="val 17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303" y="905256"/>
            <a:ext cx="8811481" cy="5779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522903" y="156063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Forma livre 23"/>
          <p:cNvSpPr/>
          <p:nvPr/>
        </p:nvSpPr>
        <p:spPr>
          <a:xfrm>
            <a:off x="3545912" y="2708921"/>
            <a:ext cx="955343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41" y="3875448"/>
            <a:ext cx="2051050" cy="2371725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86335" y="2926685"/>
            <a:ext cx="281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Eras Medium ITC" panose="020B0602030504020804" pitchFamily="34" charset="0"/>
              </a:rPr>
              <a:t>Arte tradicional de contar histórias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 flipH="1">
            <a:off x="4923752" y="2708920"/>
            <a:ext cx="783704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539552" y="2420889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5556864" y="2422630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MULTIMÉDIA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929867" y="2998693"/>
            <a:ext cx="237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 smtClean="0">
                <a:latin typeface="Eras Medium ITC" panose="020B0602030504020804" pitchFamily="34" charset="0"/>
              </a:rPr>
              <a:t>Com texto, imagens, </a:t>
            </a:r>
            <a:r>
              <a:rPr lang="pt-PT" sz="2000" dirty="0">
                <a:latin typeface="Eras Medium ITC" panose="020B0602030504020804" pitchFamily="34" charset="0"/>
              </a:rPr>
              <a:t>á</a:t>
            </a:r>
            <a:r>
              <a:rPr lang="pt-PT" sz="2000" dirty="0" smtClean="0">
                <a:latin typeface="Eras Medium ITC" panose="020B0602030504020804" pitchFamily="34" charset="0"/>
              </a:rPr>
              <a:t>udio ou  </a:t>
            </a:r>
            <a:r>
              <a:rPr lang="pt-PT" sz="2000" dirty="0" smtClean="0">
                <a:latin typeface="Eras Medium ITC" panose="020B0602030504020804" pitchFamily="34" charset="0"/>
              </a:rPr>
              <a:t>vídeo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3838229" y="5709828"/>
            <a:ext cx="1147843" cy="383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DIGITAL</a:t>
            </a:r>
            <a:endParaRPr lang="pt-PT" sz="16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401896" y="5877272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STORYTELLING</a:t>
            </a:r>
            <a:endParaRPr lang="pt-PT" sz="1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92889" y="6242001"/>
            <a:ext cx="27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www.freepik.com/free-vector/vectors_713852.htm</a:t>
            </a:r>
          </a:p>
          <a:p>
            <a:r>
              <a:rPr lang="pt-PT" sz="800" dirty="0" smtClean="0"/>
              <a:t>www.vectoropenstock.com/vectors/preview/70335/multimedia-flat-icons-set</a:t>
            </a:r>
            <a:endParaRPr lang="pt-PT" sz="800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8" y="1951089"/>
            <a:ext cx="498421" cy="448301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73355"/>
            <a:ext cx="289815" cy="33570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67" y="2066906"/>
            <a:ext cx="442333" cy="35572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28996"/>
            <a:ext cx="311048" cy="424421"/>
          </a:xfrm>
          <a:prstGeom prst="rect">
            <a:avLst/>
          </a:prstGeom>
        </p:spPr>
      </p:pic>
      <p:sp>
        <p:nvSpPr>
          <p:cNvPr id="52" name="Subtítulo 2"/>
          <p:cNvSpPr txBox="1">
            <a:spLocks/>
          </p:cNvSpPr>
          <p:nvPr/>
        </p:nvSpPr>
        <p:spPr>
          <a:xfrm>
            <a:off x="7314767" y="2013455"/>
            <a:ext cx="929641" cy="4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anose="020B0907030504020204" pitchFamily="34" charset="0"/>
              </a:rPr>
              <a:t>ABC</a:t>
            </a: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155070" y="936127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 que é </a:t>
            </a:r>
            <a:r>
              <a:rPr lang="pt-PT" sz="36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36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7893" y="1079370"/>
            <a:ext cx="806979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sz="9600" dirty="0" smtClean="0">
              <a:solidFill>
                <a:srgbClr val="006666"/>
              </a:solidFill>
            </a:endParaRPr>
          </a:p>
          <a:p>
            <a:endParaRPr lang="pt-PT" sz="9600" dirty="0">
              <a:solidFill>
                <a:srgbClr val="006666"/>
              </a:solidFill>
            </a:endParaRPr>
          </a:p>
          <a:p>
            <a:pPr algn="r"/>
            <a:r>
              <a:rPr lang="pt-PT" sz="9600" dirty="0" smtClean="0">
                <a:solidFill>
                  <a:srgbClr val="006666"/>
                </a:solidFill>
              </a:rPr>
              <a:t>”</a:t>
            </a:r>
          </a:p>
        </p:txBody>
      </p:sp>
      <p:cxnSp>
        <p:nvCxnSpPr>
          <p:cNvPr id="3" name="Conexão recta 2"/>
          <p:cNvCxnSpPr/>
          <p:nvPr/>
        </p:nvCxnSpPr>
        <p:spPr>
          <a:xfrm>
            <a:off x="2986921" y="156599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232464" y="1051734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Definição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188460" y="2372031"/>
            <a:ext cx="6379835" cy="1846659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         </a:t>
            </a:r>
            <a:r>
              <a:rPr lang="pt-PT" sz="2000" b="1" dirty="0" smtClean="0">
                <a:solidFill>
                  <a:schemeClr val="bg1"/>
                </a:solidFill>
              </a:rPr>
              <a:t>(…)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</a:t>
            </a:r>
            <a:r>
              <a:rPr lang="en-US" sz="2000" dirty="0" err="1" smtClean="0">
                <a:solidFill>
                  <a:schemeClr val="bg1"/>
                </a:solidFill>
              </a:rPr>
              <a:t>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várias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definições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sobre</a:t>
            </a:r>
            <a:r>
              <a:rPr lang="en-US" sz="2000" dirty="0" smtClean="0">
                <a:solidFill>
                  <a:schemeClr val="bg1"/>
                </a:solidFill>
              </a:rPr>
              <a:t> Digital Storytelling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mas no </a:t>
            </a:r>
            <a:r>
              <a:rPr lang="en-US" sz="2000" dirty="0" err="1" smtClean="0">
                <a:solidFill>
                  <a:schemeClr val="bg1"/>
                </a:solidFill>
              </a:rPr>
              <a:t>geral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pt-PT" sz="2000" dirty="0" smtClean="0">
                <a:solidFill>
                  <a:schemeClr val="bg1"/>
                </a:solidFill>
              </a:rPr>
              <a:t>todas </a:t>
            </a:r>
            <a:r>
              <a:rPr lang="pt-PT" sz="2000" dirty="0">
                <a:solidFill>
                  <a:schemeClr val="bg1"/>
                </a:solidFill>
              </a:rPr>
              <a:t>giram em torno da ideia de combinar a arte de contar histórias, com uma variedade de recursos multimédia, como imagens, áudio e vídeo, </a:t>
            </a:r>
            <a:r>
              <a:rPr lang="pt-PT" sz="2000" dirty="0" smtClean="0">
                <a:solidFill>
                  <a:schemeClr val="bg1"/>
                </a:solidFill>
              </a:rPr>
              <a:t>em </a:t>
            </a:r>
            <a:r>
              <a:rPr lang="pt-PT" sz="2000" dirty="0">
                <a:solidFill>
                  <a:schemeClr val="bg1"/>
                </a:solidFill>
              </a:rPr>
              <a:t>torno de um tema escolhido e </a:t>
            </a:r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um ponto de vista </a:t>
            </a:r>
            <a:r>
              <a:rPr lang="pt-PT" sz="2000" dirty="0" smtClean="0">
                <a:solidFill>
                  <a:schemeClr val="bg1"/>
                </a:solidFill>
              </a:rPr>
              <a:t>particular   </a:t>
            </a:r>
            <a:r>
              <a:rPr lang="pt-PT" sz="1400" b="1" dirty="0" smtClean="0">
                <a:solidFill>
                  <a:schemeClr val="bg1"/>
                </a:solidFill>
              </a:rPr>
              <a:t>(</a:t>
            </a:r>
            <a:r>
              <a:rPr lang="pt-PT" sz="1400" b="1" dirty="0" err="1" smtClean="0">
                <a:solidFill>
                  <a:schemeClr val="bg1"/>
                </a:solidFill>
              </a:rPr>
              <a:t>Robin</a:t>
            </a:r>
            <a:r>
              <a:rPr lang="pt-PT" sz="1400" b="1" dirty="0" smtClean="0">
                <a:solidFill>
                  <a:schemeClr val="bg1"/>
                </a:solidFill>
              </a:rPr>
              <a:t>, 2006)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540389" y="1582819"/>
            <a:ext cx="12961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600" dirty="0" smtClean="0">
                <a:solidFill>
                  <a:srgbClr val="006666"/>
                </a:solidFill>
              </a:rPr>
              <a:t>“</a:t>
            </a:r>
            <a:endParaRPr lang="pt-PT" sz="9600" dirty="0">
              <a:solidFill>
                <a:srgbClr val="006666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504369" y="4526467"/>
            <a:ext cx="37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Robin, B. (2006). The educational uses of digital storytelling. In C. Crawford, &amp; e. al (Ed.), Proceedings of Society for Information Technology and Teacher Education International Conference (pp. 709-716). Chesapeake, VA: AACE</a:t>
            </a:r>
            <a:r>
              <a:rPr lang="en-US" sz="1100" dirty="0" smtClean="0"/>
              <a:t>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180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78664" cy="489072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6540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517724" y="815753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99032" y="4366845"/>
            <a:ext cx="6734774" cy="58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</a:rPr>
              <a:t>todas as histórias têm um princípio, meio e fim</a:t>
            </a:r>
            <a:endParaRPr lang="pt-PT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9190" y="6567155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www.freepik.com/free-vector/vectors_797861.htm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28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464" y="758952"/>
            <a:ext cx="8608010" cy="546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074" name="Picture 2" descr="C:\Users\admin\Desktop\3267139809_dd5acef85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14002"/>
          <a:stretch/>
        </p:blipFill>
        <p:spPr bwMode="auto">
          <a:xfrm>
            <a:off x="5595013" y="1567765"/>
            <a:ext cx="2526366" cy="401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076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94316" y="872331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1560" y="134076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situação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(princípio)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1005" y="5690869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www.flickr.com/photos/nikonvscanon/3267139809</a:t>
            </a:r>
            <a:endParaRPr lang="pt-PT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3960" y="2573197"/>
            <a:ext cx="4312096" cy="20928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dirty="0" smtClean="0">
                <a:solidFill>
                  <a:schemeClr val="bg1"/>
                </a:solidFill>
              </a:rPr>
              <a:t>a </a:t>
            </a:r>
            <a:r>
              <a:rPr lang="pt-PT" sz="2400" dirty="0">
                <a:solidFill>
                  <a:schemeClr val="bg1"/>
                </a:solidFill>
              </a:rPr>
              <a:t>personagem </a:t>
            </a:r>
            <a:r>
              <a:rPr lang="pt-PT" sz="2400" dirty="0" smtClean="0">
                <a:solidFill>
                  <a:schemeClr val="bg1"/>
                </a:solidFill>
              </a:rPr>
              <a:t>é apresentada </a:t>
            </a:r>
            <a:r>
              <a:rPr lang="pt-PT" sz="2400" dirty="0">
                <a:solidFill>
                  <a:schemeClr val="bg1"/>
                </a:solidFill>
              </a:rPr>
              <a:t>e </a:t>
            </a:r>
            <a:r>
              <a:rPr lang="pt-PT" sz="2400" dirty="0" smtClean="0">
                <a:solidFill>
                  <a:schemeClr val="bg1"/>
                </a:solidFill>
              </a:rPr>
              <a:t>é exposto </a:t>
            </a:r>
            <a:r>
              <a:rPr lang="pt-PT" sz="2400" b="1" dirty="0">
                <a:solidFill>
                  <a:srgbClr val="FFC000"/>
                </a:solidFill>
              </a:rPr>
              <a:t>onde</a:t>
            </a:r>
            <a:r>
              <a:rPr lang="pt-PT" sz="2400" dirty="0">
                <a:solidFill>
                  <a:schemeClr val="bg1"/>
                </a:solidFill>
              </a:rPr>
              <a:t> e </a:t>
            </a:r>
            <a:r>
              <a:rPr lang="pt-PT" sz="2400" b="1" dirty="0">
                <a:solidFill>
                  <a:srgbClr val="FFC000"/>
                </a:solidFill>
              </a:rPr>
              <a:t>quando</a:t>
            </a:r>
            <a:r>
              <a:rPr lang="pt-PT" sz="2400" dirty="0">
                <a:solidFill>
                  <a:schemeClr val="bg1"/>
                </a:solidFill>
              </a:rPr>
              <a:t> decorre a </a:t>
            </a:r>
            <a:r>
              <a:rPr lang="pt-PT" sz="2400" dirty="0" smtClean="0">
                <a:solidFill>
                  <a:schemeClr val="bg1"/>
                </a:solidFill>
              </a:rPr>
              <a:t>narrativa</a:t>
            </a:r>
          </a:p>
          <a:p>
            <a:pPr>
              <a:spcAft>
                <a:spcPts val="600"/>
              </a:spcAft>
            </a:pPr>
            <a:endParaRPr lang="pt-P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t-PT" sz="2400" dirty="0" smtClean="0">
                <a:solidFill>
                  <a:schemeClr val="bg1"/>
                </a:solidFill>
              </a:rPr>
              <a:t>define-se </a:t>
            </a:r>
            <a:r>
              <a:rPr lang="pt-PT" sz="2400" dirty="0">
                <a:solidFill>
                  <a:schemeClr val="bg1"/>
                </a:solidFill>
              </a:rPr>
              <a:t>o </a:t>
            </a:r>
            <a:r>
              <a:rPr lang="pt-PT" sz="2400" b="1" dirty="0" smtClean="0">
                <a:solidFill>
                  <a:schemeClr val="bg1"/>
                </a:solidFill>
              </a:rPr>
              <a:t>estado </a:t>
            </a:r>
            <a:r>
              <a:rPr lang="pt-PT" sz="2400" b="1" dirty="0">
                <a:solidFill>
                  <a:schemeClr val="bg1"/>
                </a:solidFill>
              </a:rPr>
              <a:t>de </a:t>
            </a:r>
            <a:r>
              <a:rPr lang="pt-PT" sz="2400" b="1" dirty="0" smtClean="0">
                <a:solidFill>
                  <a:schemeClr val="bg1"/>
                </a:solidFill>
              </a:rPr>
              <a:t>espírito </a:t>
            </a:r>
            <a:endParaRPr lang="pt-P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8912" y="1084147"/>
            <a:ext cx="8613648" cy="5330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r="22899"/>
          <a:stretch/>
        </p:blipFill>
        <p:spPr>
          <a:xfrm>
            <a:off x="5965301" y="2121124"/>
            <a:ext cx="2533113" cy="3329578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30108" y="187824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74060" y="1878246"/>
            <a:ext cx="463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complicação 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(meio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38875" y="5416461"/>
            <a:ext cx="2585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www.flickr.com/photos/doyland/5170660795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60120" y="2648460"/>
            <a:ext cx="4782312" cy="3416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</a:rPr>
              <a:t>é apresentado o </a:t>
            </a:r>
            <a:r>
              <a:rPr lang="pt-PT" sz="2400" b="1" dirty="0">
                <a:solidFill>
                  <a:srgbClr val="FFC000"/>
                </a:solidFill>
              </a:rPr>
              <a:t>conflito</a:t>
            </a:r>
            <a:r>
              <a:rPr lang="pt-PT" sz="2400" dirty="0">
                <a:solidFill>
                  <a:schemeClr val="bg1"/>
                </a:solidFill>
              </a:rPr>
              <a:t> e desenrolam-se os vários obstáculos que a personagem tem que </a:t>
            </a:r>
            <a:r>
              <a:rPr lang="pt-PT" sz="2400" dirty="0" smtClean="0">
                <a:solidFill>
                  <a:schemeClr val="bg1"/>
                </a:solidFill>
              </a:rPr>
              <a:t>ultrapassar </a:t>
            </a:r>
            <a:r>
              <a:rPr lang="pt-PT" sz="2400" dirty="0">
                <a:solidFill>
                  <a:schemeClr val="bg1"/>
                </a:solidFill>
              </a:rPr>
              <a:t>para solucionar o seu conflito, até ao </a:t>
            </a:r>
            <a:r>
              <a:rPr lang="pt-PT" sz="2400" b="1" dirty="0" smtClean="0">
                <a:solidFill>
                  <a:srgbClr val="FFC000"/>
                </a:solidFill>
              </a:rPr>
              <a:t>clímax</a:t>
            </a:r>
            <a:endParaRPr lang="pt-PT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07216" y="1416580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328" y="822961"/>
            <a:ext cx="8534485" cy="5541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19732"/>
          <a:stretch/>
        </p:blipFill>
        <p:spPr>
          <a:xfrm>
            <a:off x="5929867" y="1731009"/>
            <a:ext cx="2345453" cy="3735541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86921" y="1419692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11560" y="1340768"/>
            <a:ext cx="439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</a:rPr>
              <a:t>resolução (fim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55568" y="5537369"/>
            <a:ext cx="2731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www.flickr.com/photos/jasoneppink/386302224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3960" y="2417014"/>
            <a:ext cx="4881593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</a:rPr>
              <a:t>quando se resolve o conflito e </a:t>
            </a:r>
            <a:r>
              <a:rPr lang="pt-PT" sz="2400" dirty="0" smtClean="0">
                <a:solidFill>
                  <a:schemeClr val="bg1"/>
                </a:solidFill>
              </a:rPr>
              <a:t>se conduz </a:t>
            </a:r>
            <a:r>
              <a:rPr lang="pt-PT" sz="2400" dirty="0">
                <a:solidFill>
                  <a:schemeClr val="bg1"/>
                </a:solidFill>
              </a:rPr>
              <a:t>a narrativa para  o </a:t>
            </a:r>
            <a:r>
              <a:rPr lang="pt-PT" sz="2400" dirty="0" smtClean="0">
                <a:solidFill>
                  <a:schemeClr val="bg1"/>
                </a:solidFill>
              </a:rPr>
              <a:t>final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 demonstrando </a:t>
            </a:r>
            <a:r>
              <a:rPr lang="pt-PT" sz="2400" dirty="0">
                <a:solidFill>
                  <a:schemeClr val="bg1"/>
                </a:solidFill>
              </a:rPr>
              <a:t>as alterações que a(s) personagem sofreu ao longo da sua </a:t>
            </a:r>
            <a:r>
              <a:rPr lang="pt-PT" sz="2400" dirty="0" smtClean="0">
                <a:solidFill>
                  <a:schemeClr val="bg1"/>
                </a:solidFill>
              </a:rPr>
              <a:t>jornada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49856" y="963211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989837"/>
            <a:ext cx="8754727" cy="53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3105793" y="157839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167919" y="5922457"/>
            <a:ext cx="4057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Fig. 1. 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estrutura das narrativas, adaptado de </a:t>
            </a:r>
            <a:r>
              <a:rPr lang="pt-P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Ohler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outro_disco\documentos\mestrado_algumas_coisas\dissertacao\estrutura_h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" y="1853749"/>
            <a:ext cx="75320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2931" y="6013037"/>
            <a:ext cx="2085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http://hdl.handle.net/10400.2/3472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49856" y="963211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97829" y="1853749"/>
            <a:ext cx="827314" cy="218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Meio</a:t>
            </a:r>
            <a:endParaRPr lang="pt-PT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17166" y="2071165"/>
            <a:ext cx="962947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(Tensão)</a:t>
            </a:r>
            <a:endParaRPr lang="pt-P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72179" y="2100079"/>
            <a:ext cx="1216004" cy="188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(Resolução)</a:t>
            </a:r>
            <a:endParaRPr lang="pt-P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06526" y="2731543"/>
            <a:ext cx="1071805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6526" y="2956163"/>
            <a:ext cx="1132765" cy="76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-questão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-oportunidade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-desafio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-objetivo</a:t>
            </a:r>
            <a:endParaRPr lang="pt-P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39103" y="3687764"/>
            <a:ext cx="1633834" cy="49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pt-PT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Chamada para a aventura…”</a:t>
            </a:r>
            <a:endParaRPr lang="pt-PT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4721" y="4960819"/>
            <a:ext cx="1071805" cy="191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Princípio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634571" y="4965943"/>
            <a:ext cx="1071805" cy="191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042285" y="4240287"/>
            <a:ext cx="1557326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Transformação?</a:t>
            </a:r>
            <a:endParaRPr lang="pt-P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76121" y="2936552"/>
            <a:ext cx="1653970" cy="54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(Conflito, desenvolvimento)</a:t>
            </a:r>
            <a:endParaRPr lang="pt-PT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47684" y="2593111"/>
            <a:ext cx="875212" cy="36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Solução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606695" y="2982789"/>
            <a:ext cx="1845445" cy="76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-questão respondida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-oportunidade encontrada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-desafio vencido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-objetivo atingido</a:t>
            </a:r>
            <a:endParaRPr lang="pt-P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298270" y="3802002"/>
            <a:ext cx="1399397" cy="321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Encerramento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298270" y="4156807"/>
            <a:ext cx="1665172" cy="34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“Currículos da “vida”…</a:t>
            </a:r>
            <a:endParaRPr lang="pt-P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72628" y="4261443"/>
            <a:ext cx="1317388" cy="270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pt-PT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ida normal…</a:t>
            </a:r>
            <a:endParaRPr lang="pt-PT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406</Words>
  <Application>Microsoft Office PowerPoint</Application>
  <PresentationFormat>Apresentação no Ecrã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Adobe Caslon Pro</vt:lpstr>
      <vt:lpstr>Arial</vt:lpstr>
      <vt:lpstr>Calibri</vt:lpstr>
      <vt:lpstr>Eras Bold ITC</vt:lpstr>
      <vt:lpstr>Eras Medium ITC</vt:lpstr>
      <vt:lpstr>Office Theme</vt:lpstr>
      <vt:lpstr> O que é o Digital Storytelling?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Vytauto Didžiojo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Danutė Pranckutė</dc:creator>
  <cp:lastModifiedBy>Lina</cp:lastModifiedBy>
  <cp:revision>43</cp:revision>
  <cp:lastPrinted>2015-11-02T18:03:04Z</cp:lastPrinted>
  <dcterms:created xsi:type="dcterms:W3CDTF">2015-01-05T11:41:52Z</dcterms:created>
  <dcterms:modified xsi:type="dcterms:W3CDTF">2016-06-10T23:01:00Z</dcterms:modified>
</cp:coreProperties>
</file>