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76" r:id="rId3"/>
    <p:sldId id="261" r:id="rId4"/>
    <p:sldId id="277" r:id="rId5"/>
    <p:sldId id="278" r:id="rId6"/>
    <p:sldId id="282" r:id="rId7"/>
    <p:sldId id="280" r:id="rId8"/>
    <p:sldId id="281" r:id="rId9"/>
    <p:sldId id="279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7900"/>
    <a:srgbClr val="CCA500"/>
    <a:srgbClr val="BC9800"/>
    <a:srgbClr val="95A246"/>
    <a:srgbClr val="808000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29682-D7B6-4D67-9F70-942E07C1E9CB}" type="datetimeFigureOut">
              <a:rPr lang="pt-PT" smtClean="0"/>
              <a:t>10-06-2016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A9E27-A1ED-4FA8-BC41-1B17C49F20B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993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creativecomm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powtoo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youtu.be/ldY3USp8I8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youtu.be/ACSJJ5NGdT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Y8rsn-KQzA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youtu.be/MY8rsn-KQz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acityteam.org/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967900"/>
          </a:solidFill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Ferramentas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Digitais</a:t>
            </a:r>
            <a:r>
              <a:rPr lang="en-US" b="1" dirty="0" smtClean="0">
                <a:solidFill>
                  <a:schemeClr val="bg1"/>
                </a:solidFill>
              </a:rPr>
              <a:t> para Digital Storytelling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 smtClean="0"/>
              <a:t>Open Professional Collaboration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3" y="4352544"/>
            <a:ext cx="1376290" cy="131848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582553"/>
            <a:ext cx="2888211" cy="102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999" y="1305882"/>
            <a:ext cx="6630401" cy="21722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Produced by </a:t>
            </a:r>
            <a:r>
              <a:rPr lang="en-US" dirty="0" smtClean="0"/>
              <a:t>Lina Morgado e José Figueiredo </a:t>
            </a:r>
            <a:r>
              <a:rPr lang="en-US" dirty="0"/>
              <a:t>in the framework of Erasmus+ project</a:t>
            </a:r>
            <a:br>
              <a:rPr lang="en-US" dirty="0"/>
            </a:br>
            <a:r>
              <a:rPr lang="en-US" dirty="0"/>
              <a:t>“Open Professional </a:t>
            </a:r>
            <a:r>
              <a:rPr lang="en-US" dirty="0" smtClean="0"/>
              <a:t>Collaboration </a:t>
            </a:r>
            <a:r>
              <a:rPr lang="en-US" dirty="0"/>
              <a:t>for </a:t>
            </a:r>
            <a:r>
              <a:rPr lang="en-US" dirty="0" smtClean="0"/>
              <a:t>Innovation”</a:t>
            </a:r>
            <a:endParaRPr lang="en-US" dirty="0"/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326726" y="3876754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been funded </a:t>
            </a:r>
            <a:r>
              <a:rPr lang="en-US" dirty="0" smtClean="0"/>
              <a:t>by Erasmus +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Union. </a:t>
            </a:r>
            <a:r>
              <a:rPr lang="en-US" dirty="0"/>
              <a:t>This </a:t>
            </a:r>
            <a:r>
              <a:rPr lang="en-US" dirty="0" smtClean="0"/>
              <a:t>OER </a:t>
            </a:r>
            <a:r>
              <a:rPr lang="en-US" dirty="0"/>
              <a:t>reflects the views only of the </a:t>
            </a:r>
            <a:r>
              <a:rPr lang="en-US" dirty="0" smtClean="0"/>
              <a:t>authors, </a:t>
            </a:r>
            <a:r>
              <a:rPr lang="en-US" dirty="0"/>
              <a:t>and the </a:t>
            </a:r>
            <a:r>
              <a:rPr lang="en-US" dirty="0" smtClean="0"/>
              <a:t>Commission </a:t>
            </a:r>
            <a:r>
              <a:rPr lang="en-US" dirty="0"/>
              <a:t>cannot be held responsible for any use which may be made of the information contained therein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293" y="988221"/>
            <a:ext cx="6670559" cy="1143000"/>
          </a:xfrm>
          <a:solidFill>
            <a:srgbClr val="9679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 Ferramentas digitais para Digital </a:t>
            </a:r>
            <a:r>
              <a:rPr lang="pt-PT" dirty="0" err="1" smtClean="0">
                <a:solidFill>
                  <a:schemeClr val="bg1"/>
                </a:solidFill>
              </a:rPr>
              <a:t>Storytelling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7164" y="2498857"/>
            <a:ext cx="8509385" cy="1077218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90000"/>
                  </a:schemeClr>
                </a:solidFill>
              </a:rPr>
              <a:t>Diferentes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90000"/>
                  </a:schemeClr>
                </a:solidFill>
              </a:rPr>
              <a:t>ferramentas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 para </a:t>
            </a:r>
            <a:r>
              <a:rPr lang="en-US" sz="3200" dirty="0" err="1" smtClean="0">
                <a:solidFill>
                  <a:schemeClr val="bg2">
                    <a:lumMod val="90000"/>
                  </a:schemeClr>
                </a:solidFill>
              </a:rPr>
              <a:t>criar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3200" dirty="0" err="1" smtClean="0">
                <a:solidFill>
                  <a:schemeClr val="bg2">
                    <a:lumMod val="90000"/>
                  </a:schemeClr>
                </a:solidFill>
              </a:rPr>
              <a:t>desenvolver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90000"/>
                  </a:schemeClr>
                </a:solidFill>
              </a:rPr>
              <a:t>narrativas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90000"/>
                  </a:schemeClr>
                </a:solidFill>
              </a:rPr>
              <a:t>digitais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 de </a:t>
            </a:r>
            <a:r>
              <a:rPr lang="en-US" sz="3200" dirty="0" err="1" smtClean="0">
                <a:solidFill>
                  <a:schemeClr val="bg2">
                    <a:lumMod val="90000"/>
                  </a:schemeClr>
                </a:solidFill>
              </a:rPr>
              <a:t>acordo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 com as </a:t>
            </a:r>
            <a:r>
              <a:rPr lang="en-US" sz="3200" dirty="0" err="1" smtClean="0">
                <a:solidFill>
                  <a:schemeClr val="bg2">
                    <a:lumMod val="90000"/>
                  </a:schemeClr>
                </a:solidFill>
              </a:rPr>
              <a:t>características</a:t>
            </a:r>
            <a:endParaRPr lang="en-US" sz="320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436770" y="5479629"/>
            <a:ext cx="1962187" cy="64633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BC9800"/>
                </a:solidFill>
              </a:rPr>
              <a:t> IMAGEM</a:t>
            </a:r>
            <a:endParaRPr lang="pt-PT" sz="3600" dirty="0">
              <a:solidFill>
                <a:srgbClr val="BC98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030498" y="4835339"/>
            <a:ext cx="1641804" cy="64633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BC9800"/>
                </a:solidFill>
              </a:rPr>
              <a:t> </a:t>
            </a:r>
            <a:r>
              <a:rPr lang="en-US" sz="3600" dirty="0" smtClean="0">
                <a:solidFill>
                  <a:srgbClr val="BC9800"/>
                </a:solidFill>
              </a:rPr>
              <a:t>ÁUDIO</a:t>
            </a:r>
            <a:endParaRPr lang="pt-PT" sz="3600" dirty="0">
              <a:solidFill>
                <a:srgbClr val="BC98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37739" y="4833298"/>
            <a:ext cx="1641803" cy="64633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BC9800"/>
                </a:solidFill>
              </a:rPr>
              <a:t> TEXTO</a:t>
            </a:r>
            <a:endParaRPr lang="pt-PT" sz="3600" dirty="0">
              <a:solidFill>
                <a:srgbClr val="BC98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06773" y="4200600"/>
            <a:ext cx="1497109" cy="64633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BC9800"/>
                </a:solidFill>
              </a:rPr>
              <a:t> VÍDEO</a:t>
            </a:r>
            <a:endParaRPr lang="pt-PT" sz="3600" dirty="0">
              <a:solidFill>
                <a:srgbClr val="BC98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883154" y="4856505"/>
            <a:ext cx="2023395" cy="64633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BC9800"/>
                </a:solidFill>
              </a:rPr>
              <a:t> MASHUP</a:t>
            </a:r>
            <a:endParaRPr lang="pt-PT" sz="3600" dirty="0">
              <a:solidFill>
                <a:srgbClr val="BC9800"/>
              </a:solidFill>
            </a:endParaRPr>
          </a:p>
        </p:txBody>
      </p:sp>
      <p:cxnSp>
        <p:nvCxnSpPr>
          <p:cNvPr id="14" name="Conexão reta 13"/>
          <p:cNvCxnSpPr/>
          <p:nvPr/>
        </p:nvCxnSpPr>
        <p:spPr>
          <a:xfrm>
            <a:off x="1764145" y="3576075"/>
            <a:ext cx="0" cy="1257223"/>
          </a:xfrm>
          <a:prstGeom prst="line">
            <a:avLst/>
          </a:prstGeom>
          <a:ln w="31750" cmpd="sng">
            <a:solidFill>
              <a:srgbClr val="CCA5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Conexão reta 17"/>
          <p:cNvCxnSpPr/>
          <p:nvPr/>
        </p:nvCxnSpPr>
        <p:spPr>
          <a:xfrm>
            <a:off x="3320472" y="3576074"/>
            <a:ext cx="0" cy="1924297"/>
          </a:xfrm>
          <a:prstGeom prst="line">
            <a:avLst/>
          </a:prstGeom>
          <a:ln w="31750" cmpd="sng">
            <a:solidFill>
              <a:srgbClr val="CCA5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exão reta 19"/>
          <p:cNvCxnSpPr/>
          <p:nvPr/>
        </p:nvCxnSpPr>
        <p:spPr>
          <a:xfrm>
            <a:off x="4851400" y="3576075"/>
            <a:ext cx="0" cy="1301173"/>
          </a:xfrm>
          <a:prstGeom prst="line">
            <a:avLst/>
          </a:prstGeom>
          <a:ln w="31750" cmpd="sng">
            <a:solidFill>
              <a:srgbClr val="CCA5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exão reta 21"/>
          <p:cNvCxnSpPr>
            <a:endCxn id="10" idx="0"/>
          </p:cNvCxnSpPr>
          <p:nvPr/>
        </p:nvCxnSpPr>
        <p:spPr>
          <a:xfrm>
            <a:off x="6255327" y="3578539"/>
            <a:ext cx="1" cy="622061"/>
          </a:xfrm>
          <a:prstGeom prst="line">
            <a:avLst/>
          </a:prstGeom>
          <a:ln w="31750" cmpd="sng">
            <a:solidFill>
              <a:srgbClr val="CCA5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exão reta 23"/>
          <p:cNvCxnSpPr>
            <a:endCxn id="11" idx="0"/>
          </p:cNvCxnSpPr>
          <p:nvPr/>
        </p:nvCxnSpPr>
        <p:spPr>
          <a:xfrm>
            <a:off x="7894852" y="3578539"/>
            <a:ext cx="0" cy="1277966"/>
          </a:xfrm>
          <a:prstGeom prst="line">
            <a:avLst/>
          </a:prstGeom>
          <a:ln w="31750" cmpd="sng">
            <a:solidFill>
              <a:srgbClr val="CCA5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Fluxograma: Extrair 26"/>
          <p:cNvSpPr/>
          <p:nvPr/>
        </p:nvSpPr>
        <p:spPr>
          <a:xfrm>
            <a:off x="1646204" y="4605556"/>
            <a:ext cx="212436" cy="227742"/>
          </a:xfrm>
          <a:prstGeom prst="flowChartExtract">
            <a:avLst/>
          </a:prstGeom>
          <a:solidFill>
            <a:srgbClr val="CCA500"/>
          </a:solidFill>
          <a:ln>
            <a:solidFill>
              <a:srgbClr val="CCA5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Fluxograma: Extrair 27"/>
          <p:cNvSpPr/>
          <p:nvPr/>
        </p:nvSpPr>
        <p:spPr>
          <a:xfrm>
            <a:off x="3212636" y="5251886"/>
            <a:ext cx="212436" cy="227742"/>
          </a:xfrm>
          <a:prstGeom prst="flowChartExtract">
            <a:avLst/>
          </a:prstGeom>
          <a:solidFill>
            <a:srgbClr val="CCA500"/>
          </a:solidFill>
          <a:ln>
            <a:solidFill>
              <a:srgbClr val="CCA5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Fluxograma: Extrair 28"/>
          <p:cNvSpPr/>
          <p:nvPr/>
        </p:nvSpPr>
        <p:spPr>
          <a:xfrm>
            <a:off x="4729018" y="4619189"/>
            <a:ext cx="212436" cy="227742"/>
          </a:xfrm>
          <a:prstGeom prst="flowChartExtract">
            <a:avLst/>
          </a:prstGeom>
          <a:solidFill>
            <a:srgbClr val="CCA500"/>
          </a:solidFill>
          <a:ln>
            <a:solidFill>
              <a:srgbClr val="CCA5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Fluxograma: Extrair 30"/>
          <p:cNvSpPr/>
          <p:nvPr/>
        </p:nvSpPr>
        <p:spPr>
          <a:xfrm>
            <a:off x="6169891" y="3990131"/>
            <a:ext cx="212436" cy="227742"/>
          </a:xfrm>
          <a:prstGeom prst="flowChartExtract">
            <a:avLst/>
          </a:prstGeom>
          <a:solidFill>
            <a:srgbClr val="CCA500"/>
          </a:solidFill>
          <a:ln>
            <a:solidFill>
              <a:srgbClr val="CCA5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Fluxograma: Extrair 31"/>
          <p:cNvSpPr/>
          <p:nvPr/>
        </p:nvSpPr>
        <p:spPr>
          <a:xfrm>
            <a:off x="7804095" y="4628763"/>
            <a:ext cx="212436" cy="227742"/>
          </a:xfrm>
          <a:prstGeom prst="flowChartExtract">
            <a:avLst/>
          </a:prstGeom>
          <a:solidFill>
            <a:srgbClr val="CCA500"/>
          </a:solidFill>
          <a:ln>
            <a:solidFill>
              <a:srgbClr val="CCA5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67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0183" y="258548"/>
            <a:ext cx="5098472" cy="1143000"/>
          </a:xfrm>
          <a:solidFill>
            <a:srgbClr val="967900"/>
          </a:solidFill>
        </p:spPr>
        <p:txBody>
          <a:bodyPr>
            <a:normAutofit fontScale="90000"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Recomendação pelo uso de Licenças </a:t>
            </a:r>
            <a:r>
              <a:rPr lang="pt-PT" sz="3200" b="1" dirty="0" smtClean="0">
                <a:solidFill>
                  <a:schemeClr val="bg1"/>
                </a:solidFill>
              </a:rPr>
              <a:t>Creative </a:t>
            </a:r>
            <a:r>
              <a:rPr lang="pt-PT" sz="3200" b="1" dirty="0" err="1" smtClean="0">
                <a:solidFill>
                  <a:schemeClr val="bg1"/>
                </a:solidFill>
              </a:rPr>
              <a:t>Commons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8" name="Marcador de Posição de Conteúdo 6"/>
          <p:cNvSpPr>
            <a:spLocks noGrp="1"/>
          </p:cNvSpPr>
          <p:nvPr>
            <p:ph idx="1"/>
          </p:nvPr>
        </p:nvSpPr>
        <p:spPr>
          <a:xfrm>
            <a:off x="680823" y="1956323"/>
            <a:ext cx="7882732" cy="23821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 err="1" smtClean="0"/>
              <a:t>opção</a:t>
            </a:r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uso</a:t>
            </a:r>
            <a:r>
              <a:rPr lang="en-US" sz="2400" dirty="0" smtClean="0"/>
              <a:t> de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com </a:t>
            </a:r>
            <a:r>
              <a:rPr lang="en-US" sz="2400" b="1" dirty="0" err="1" smtClean="0"/>
              <a:t>Licenças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Creative Commons</a:t>
            </a:r>
            <a:r>
              <a:rPr lang="en-US" sz="2400" b="1" dirty="0" smtClean="0"/>
              <a:t> (</a:t>
            </a:r>
            <a:r>
              <a:rPr lang="en-US" sz="2400" b="1" dirty="0"/>
              <a:t>CC</a:t>
            </a:r>
            <a:r>
              <a:rPr lang="en-US" sz="2400" b="1" dirty="0" smtClean="0"/>
              <a:t>)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exemplo</a:t>
            </a:r>
            <a:r>
              <a:rPr lang="en-US" sz="2400" dirty="0" smtClean="0"/>
              <a:t>, imagens, audio, video é </a:t>
            </a:r>
            <a:r>
              <a:rPr lang="en-US" sz="2400" b="1" dirty="0" err="1" smtClean="0">
                <a:solidFill>
                  <a:srgbClr val="967900"/>
                </a:solidFill>
              </a:rPr>
              <a:t>recomendada</a:t>
            </a:r>
            <a:r>
              <a:rPr lang="en-US" sz="2400" dirty="0" smtClean="0">
                <a:solidFill>
                  <a:srgbClr val="CCA5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Existem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Repositórios</a:t>
            </a:r>
            <a:r>
              <a:rPr lang="en-US" sz="2400" dirty="0" smtClean="0"/>
              <a:t> </a:t>
            </a:r>
            <a:r>
              <a:rPr lang="en-US" sz="2400" dirty="0" err="1" smtClean="0"/>
              <a:t>onde</a:t>
            </a:r>
            <a:r>
              <a:rPr lang="en-US" sz="2400" dirty="0" smtClean="0"/>
              <a:t> é </a:t>
            </a:r>
            <a:r>
              <a:rPr lang="en-US" sz="2400" dirty="0" err="1" smtClean="0"/>
              <a:t>possível</a:t>
            </a:r>
            <a:r>
              <a:rPr lang="en-US" sz="2400" dirty="0" smtClean="0"/>
              <a:t> </a:t>
            </a:r>
            <a:r>
              <a:rPr lang="en-US" sz="2400" dirty="0" err="1" smtClean="0"/>
              <a:t>pesquisar</a:t>
            </a:r>
            <a:r>
              <a:rPr lang="en-US" sz="2400" dirty="0" smtClean="0"/>
              <a:t> e </a:t>
            </a:r>
            <a:r>
              <a:rPr lang="en-US" sz="2400" dirty="0" err="1" smtClean="0"/>
              <a:t>encontrar</a:t>
            </a:r>
            <a:r>
              <a:rPr lang="en-US" sz="2400" dirty="0" smtClean="0"/>
              <a:t> </a:t>
            </a:r>
            <a:r>
              <a:rPr lang="en-US" sz="2400" dirty="0" err="1" smtClean="0"/>
              <a:t>estes</a:t>
            </a:r>
            <a:r>
              <a:rPr lang="en-US" sz="2400" dirty="0" smtClean="0"/>
              <a:t>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</a:t>
            </a:r>
            <a:r>
              <a:rPr lang="en-US" sz="2400" dirty="0" err="1" smtClean="0"/>
              <a:t>bem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exemplos</a:t>
            </a:r>
            <a:r>
              <a:rPr lang="en-US" sz="2400" dirty="0" smtClean="0"/>
              <a:t> de </a:t>
            </a:r>
            <a:r>
              <a:rPr lang="en-US" sz="2400" dirty="0" err="1" smtClean="0"/>
              <a:t>ferramentas</a:t>
            </a:r>
            <a:r>
              <a:rPr lang="en-US" sz="2400" dirty="0" smtClean="0"/>
              <a:t> </a:t>
            </a:r>
            <a:r>
              <a:rPr lang="en-US" sz="2400" b="1" dirty="0"/>
              <a:t>Open </a:t>
            </a:r>
            <a:r>
              <a:rPr lang="en-US" sz="2400" b="1" dirty="0" smtClean="0"/>
              <a:t>Source</a:t>
            </a:r>
            <a:endParaRPr lang="en-US" sz="2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0823" y="4371695"/>
            <a:ext cx="7882732" cy="830997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hlinkClick r:id="rId2"/>
              </a:rPr>
              <a:t>https://</a:t>
            </a:r>
            <a:r>
              <a:rPr lang="pt-PT" sz="2400" b="1" dirty="0" smtClean="0">
                <a:hlinkClick r:id="rId2"/>
              </a:rPr>
              <a:t>creativecommons.org</a:t>
            </a:r>
            <a:endParaRPr lang="pt-PT" sz="2400" b="1" dirty="0" smtClean="0"/>
          </a:p>
          <a:p>
            <a:pPr algn="ctr"/>
            <a:endParaRPr lang="pt-PT" sz="2400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3" y="5015755"/>
            <a:ext cx="3226159" cy="111252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982" y="5015755"/>
            <a:ext cx="4656573" cy="11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290" y="364028"/>
            <a:ext cx="5669721" cy="765438"/>
          </a:xfrm>
        </p:spPr>
        <p:txBody>
          <a:bodyPr>
            <a:noAutofit/>
          </a:bodyPr>
          <a:lstStyle/>
          <a:p>
            <a:r>
              <a:rPr lang="pt-PT" sz="3200" b="1" dirty="0" smtClean="0"/>
              <a:t>1. </a:t>
            </a:r>
            <a:r>
              <a:rPr lang="pt-PT" sz="3200" b="1" dirty="0" err="1" smtClean="0"/>
              <a:t>Powtoon</a:t>
            </a:r>
            <a:r>
              <a:rPr lang="pt-PT" sz="3200" b="1" dirty="0" smtClean="0"/>
              <a:t>: Vídeos Animados 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>
                <a:hlinkClick r:id="rId2"/>
              </a:rPr>
              <a:t>https://</a:t>
            </a:r>
            <a:r>
              <a:rPr lang="pt-PT" sz="3200" b="1" dirty="0" smtClean="0">
                <a:hlinkClick r:id="rId2"/>
              </a:rPr>
              <a:t>www.powtoon.com</a:t>
            </a:r>
            <a:endParaRPr lang="pt-PT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051" y="1293091"/>
            <a:ext cx="6489841" cy="403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3164" y="203696"/>
            <a:ext cx="5394036" cy="933104"/>
          </a:xfrm>
        </p:spPr>
        <p:txBody>
          <a:bodyPr>
            <a:normAutofit/>
          </a:bodyPr>
          <a:lstStyle/>
          <a:p>
            <a:r>
              <a:rPr lang="pt-PT" sz="4000" b="1" dirty="0" smtClean="0"/>
              <a:t>1. </a:t>
            </a:r>
            <a:r>
              <a:rPr lang="pt-PT" sz="4000" b="1" dirty="0" err="1" smtClean="0"/>
              <a:t>Powtoon:Tutorial</a:t>
            </a:r>
            <a:r>
              <a:rPr lang="pt-PT" sz="4000" b="1" dirty="0" smtClean="0"/>
              <a:t> 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smtClean="0"/>
              <a:t> 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>
                <a:hlinkClick r:id="rId2"/>
              </a:rPr>
              <a:t>https://youtu.be/ldY3USp8I8g</a:t>
            </a:r>
            <a:endParaRPr lang="pt-PT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44" y="1514764"/>
            <a:ext cx="6976264" cy="38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998" y="508000"/>
            <a:ext cx="5886875" cy="581891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1. </a:t>
            </a:r>
            <a:r>
              <a:rPr lang="pt-PT" b="1" dirty="0" err="1" smtClean="0"/>
              <a:t>Powtoon:Exemplo</a:t>
            </a:r>
            <a:r>
              <a:rPr lang="pt-PT" b="1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>
                <a:hlinkClick r:id="rId2"/>
              </a:rPr>
              <a:t>https://youtu.be/ACSJJ5NGdTI</a:t>
            </a:r>
            <a:endParaRPr lang="pt-PT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478" y="1325246"/>
            <a:ext cx="7162201" cy="41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998" y="628072"/>
            <a:ext cx="6670559" cy="789565"/>
          </a:xfrm>
        </p:spPr>
        <p:txBody>
          <a:bodyPr>
            <a:normAutofit fontScale="90000"/>
          </a:bodyPr>
          <a:lstStyle/>
          <a:p>
            <a:r>
              <a:rPr lang="pt-PT" sz="4000" b="1" dirty="0"/>
              <a:t>2</a:t>
            </a:r>
            <a:r>
              <a:rPr lang="pt-PT" sz="4000" b="1" dirty="0" smtClean="0"/>
              <a:t>. Vídeos Animados:</a:t>
            </a:r>
            <a:br>
              <a:rPr lang="pt-PT" sz="4000" b="1" dirty="0" smtClean="0"/>
            </a:br>
            <a:r>
              <a:rPr lang="pt-PT" sz="4000" b="1" dirty="0" err="1" smtClean="0"/>
              <a:t>Moovly</a:t>
            </a:r>
            <a:r>
              <a:rPr lang="pt-PT" sz="4000" b="1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21" y="1389041"/>
            <a:ext cx="6233400" cy="4660777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56907" y="5465043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>
                <a:hlinkClick r:id="rId3"/>
              </a:rPr>
              <a:t>https://youtu.be/MY8rsn-KQzA</a:t>
            </a:r>
            <a:endParaRPr lang="pt-PT" sz="3200" b="1" dirty="0"/>
          </a:p>
        </p:txBody>
      </p:sp>
    </p:spTree>
    <p:extLst>
      <p:ext uri="{BB962C8B-B14F-4D97-AF65-F5344CB8AC3E}">
        <p14:creationId xmlns:p14="http://schemas.microsoft.com/office/powerpoint/2010/main" val="17097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2</a:t>
            </a:r>
            <a:r>
              <a:rPr lang="pt-PT" b="1" dirty="0" smtClean="0"/>
              <a:t>. </a:t>
            </a:r>
            <a:r>
              <a:rPr lang="pt-PT" b="1" dirty="0" err="1" smtClean="0"/>
              <a:t>Moovly:Tutorial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>
                <a:hlinkClick r:id="rId2"/>
              </a:rPr>
              <a:t>https://youtu.be/MY8rsn-KQzA</a:t>
            </a:r>
            <a:endParaRPr lang="pt-PT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60" y="1218856"/>
            <a:ext cx="7506898" cy="416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/>
              <a:t>3</a:t>
            </a:r>
            <a:r>
              <a:rPr lang="pt-PT" b="1" dirty="0" smtClean="0"/>
              <a:t>.  </a:t>
            </a:r>
            <a:r>
              <a:rPr lang="pt-PT" b="1" dirty="0"/>
              <a:t>Á</a:t>
            </a:r>
            <a:r>
              <a:rPr lang="pt-PT" b="1" dirty="0" smtClean="0"/>
              <a:t>udio</a:t>
            </a:r>
            <a:r>
              <a:rPr lang="pt-PT" b="1" dirty="0" smtClean="0"/>
              <a:t>: </a:t>
            </a:r>
            <a:r>
              <a:rPr lang="pt-PT" b="1" dirty="0" err="1" smtClean="0"/>
              <a:t>Audacity</a:t>
            </a:r>
            <a:r>
              <a:rPr lang="pt-PT" b="1" dirty="0" smtClean="0"/>
              <a:t> </a:t>
            </a:r>
            <a:endParaRPr lang="pt-PT" dirty="0"/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63" y="1784031"/>
            <a:ext cx="2832981" cy="3157422"/>
          </a:xfrm>
          <a:solidFill>
            <a:schemeClr val="bg1"/>
          </a:solidFill>
        </p:spPr>
      </p:pic>
      <p:sp>
        <p:nvSpPr>
          <p:cNvPr id="9" name="CaixaDeTexto 8"/>
          <p:cNvSpPr txBox="1"/>
          <p:nvPr/>
        </p:nvSpPr>
        <p:spPr>
          <a:xfrm>
            <a:off x="696586" y="5178785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>
                <a:hlinkClick r:id="rId3"/>
              </a:rPr>
              <a:t>http://www.audacityteam.org</a:t>
            </a:r>
            <a:r>
              <a:rPr lang="pt-PT" sz="3200" b="1" dirty="0"/>
              <a:t>/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948" y="1654970"/>
            <a:ext cx="5216418" cy="328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196</Words>
  <Application>Microsoft Office PowerPoint</Application>
  <PresentationFormat>Apresentação no Ecrã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Adobe Caslon Pro</vt:lpstr>
      <vt:lpstr>Arial</vt:lpstr>
      <vt:lpstr>Calibri</vt:lpstr>
      <vt:lpstr>Office Theme</vt:lpstr>
      <vt:lpstr> Ferramentas Digitais para Digital Storytelling</vt:lpstr>
      <vt:lpstr> Ferramentas digitais para Digital Storytelling</vt:lpstr>
      <vt:lpstr> Recomendação pelo uso de Licenças Creative Commons</vt:lpstr>
      <vt:lpstr>1. Powtoon: Vídeos Animados </vt:lpstr>
      <vt:lpstr>1. Powtoon:Tutorial </vt:lpstr>
      <vt:lpstr>1. Powtoon:Exemplo </vt:lpstr>
      <vt:lpstr>2. Vídeos Animados: Moovly  </vt:lpstr>
      <vt:lpstr>2. Moovly:Tutorial </vt:lpstr>
      <vt:lpstr>3.  Áudio: Audacity </vt:lpstr>
      <vt:lpstr>Apresentação do PowerPoint</vt:lpstr>
    </vt:vector>
  </TitlesOfParts>
  <Company>Vytauto Didžiojo universitetas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Lina</cp:lastModifiedBy>
  <cp:revision>63</cp:revision>
  <dcterms:created xsi:type="dcterms:W3CDTF">2015-01-05T11:41:52Z</dcterms:created>
  <dcterms:modified xsi:type="dcterms:W3CDTF">2016-06-10T23:08:44Z</dcterms:modified>
</cp:coreProperties>
</file>