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60" r:id="rId2"/>
    <p:sldId id="261" r:id="rId3"/>
    <p:sldId id="259" r:id="rId4"/>
  </p:sldIdLst>
  <p:sldSz cx="9144000" cy="6858000" type="screen4x3"/>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9B"/>
    <a:srgbClr val="454851"/>
    <a:srgbClr val="3C3E48"/>
    <a:srgbClr val="3F404A"/>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4607" autoAdjust="0"/>
  </p:normalViewPr>
  <p:slideViewPr>
    <p:cSldViewPr snapToGrid="0" snapToObjects="1">
      <p:cViewPr varScale="1">
        <p:scale>
          <a:sx n="108" d="100"/>
          <a:sy n="108" d="100"/>
        </p:scale>
        <p:origin x="-90"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76BF3C-C592-1A47-9228-7DAC5B174F6F}" type="datetimeFigureOut">
              <a:rPr lang="en-US" smtClean="0"/>
              <a:t>11/24/2015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36BA4-5F08-484A-BE8C-7FEF39E9CE8A}" type="slidenum">
              <a:rPr lang="en-US" smtClean="0"/>
              <a:t>‹#›</a:t>
            </a:fld>
            <a:endParaRPr lang="en-US"/>
          </a:p>
        </p:txBody>
      </p:sp>
    </p:spTree>
    <p:extLst>
      <p:ext uri="{BB962C8B-B14F-4D97-AF65-F5344CB8AC3E}">
        <p14:creationId xmlns:p14="http://schemas.microsoft.com/office/powerpoint/2010/main" val="2601109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AB905-43A4-4934-8893-D4A8E7A6C4DF}" type="datetimeFigureOut">
              <a:rPr lang="en-US" smtClean="0"/>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374ED-8D0A-405E-8032-D833CE83A33E}" type="slidenum">
              <a:rPr lang="en-US" smtClean="0"/>
              <a:t>‹#›</a:t>
            </a:fld>
            <a:endParaRPr lang="en-US"/>
          </a:p>
        </p:txBody>
      </p:sp>
    </p:spTree>
    <p:extLst>
      <p:ext uri="{BB962C8B-B14F-4D97-AF65-F5344CB8AC3E}">
        <p14:creationId xmlns:p14="http://schemas.microsoft.com/office/powerpoint/2010/main" val="53293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F374ED-8D0A-405E-8032-D833CE83A33E}" type="slidenum">
              <a:rPr lang="en-US" smtClean="0"/>
              <a:t>1</a:t>
            </a:fld>
            <a:endParaRPr lang="en-US"/>
          </a:p>
        </p:txBody>
      </p:sp>
    </p:spTree>
    <p:extLst>
      <p:ext uri="{BB962C8B-B14F-4D97-AF65-F5344CB8AC3E}">
        <p14:creationId xmlns:p14="http://schemas.microsoft.com/office/powerpoint/2010/main" val="257212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F374ED-8D0A-405E-8032-D833CE83A33E}" type="slidenum">
              <a:rPr lang="en-US" smtClean="0"/>
              <a:t>2</a:t>
            </a:fld>
            <a:endParaRPr lang="en-US"/>
          </a:p>
        </p:txBody>
      </p:sp>
    </p:spTree>
    <p:extLst>
      <p:ext uri="{BB962C8B-B14F-4D97-AF65-F5344CB8AC3E}">
        <p14:creationId xmlns:p14="http://schemas.microsoft.com/office/powerpoint/2010/main" val="364446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F374ED-8D0A-405E-8032-D833CE83A33E}" type="slidenum">
              <a:rPr lang="en-US" smtClean="0"/>
              <a:t>3</a:t>
            </a:fld>
            <a:endParaRPr lang="en-US"/>
          </a:p>
        </p:txBody>
      </p:sp>
    </p:spTree>
    <p:extLst>
      <p:ext uri="{BB962C8B-B14F-4D97-AF65-F5344CB8AC3E}">
        <p14:creationId xmlns:p14="http://schemas.microsoft.com/office/powerpoint/2010/main" val="332554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201972"/>
            <a:ext cx="6630402" cy="2373099"/>
          </a:xfrm>
        </p:spPr>
        <p:txBody>
          <a:bodyPr/>
          <a:lstStyle/>
          <a:p>
            <a:r>
              <a:rPr lang="lt-LT" dirty="0" smtClean="0"/>
              <a:t>Click to edit Master title style</a:t>
            </a:r>
            <a:endParaRPr lang="en-US" dirty="0"/>
          </a:p>
        </p:txBody>
      </p:sp>
      <p:sp>
        <p:nvSpPr>
          <p:cNvPr id="3" name="Subtitle 2"/>
          <p:cNvSpPr>
            <a:spLocks noGrp="1"/>
          </p:cNvSpPr>
          <p:nvPr>
            <p:ph type="subTitle" idx="1"/>
          </p:nvPr>
        </p:nvSpPr>
        <p:spPr>
          <a:xfrm>
            <a:off x="1141999" y="3692461"/>
            <a:ext cx="6630401" cy="21023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Click to edit Master subtitle style</a:t>
            </a:r>
            <a:endParaRPr lang="en-US" dirty="0"/>
          </a:p>
        </p:txBody>
      </p:sp>
      <p:sp>
        <p:nvSpPr>
          <p:cNvPr id="4" name="Date Placeholder 3"/>
          <p:cNvSpPr>
            <a:spLocks noGrp="1"/>
          </p:cNvSpPr>
          <p:nvPr>
            <p:ph type="dt" sz="half" idx="10"/>
          </p:nvPr>
        </p:nvSpPr>
        <p:spPr/>
        <p:txBody>
          <a:bodyPr/>
          <a:lstStyle/>
          <a:p>
            <a:fld id="{3C3B97CC-CD2A-7046-B1C6-48812DBF7666}"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dirty="0" smtClean="0">
              <a:latin typeface="Adobe Caslon Pro"/>
              <a:cs typeface="Adobe Caslon Pro"/>
            </a:endParaRPr>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576794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t>11/24/2015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9560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10072" cy="5851525"/>
          </a:xfrm>
        </p:spPr>
        <p:txBody>
          <a:bodyPr vert="eaVert"/>
          <a:lstStyle/>
          <a:p>
            <a:r>
              <a:rPr lang="lt-LT" dirty="0" smtClean="0"/>
              <a:t>Click to edit Master title style</a:t>
            </a:r>
            <a:endParaRPr lang="en-US" dirty="0"/>
          </a:p>
        </p:txBody>
      </p:sp>
      <p:sp>
        <p:nvSpPr>
          <p:cNvPr id="3" name="Vertical Text Placeholder 2"/>
          <p:cNvSpPr>
            <a:spLocks noGrp="1"/>
          </p:cNvSpPr>
          <p:nvPr>
            <p:ph type="body" orient="vert" idx="1"/>
          </p:nvPr>
        </p:nvSpPr>
        <p:spPr>
          <a:xfrm>
            <a:off x="1141998" y="274638"/>
            <a:ext cx="5335001" cy="5851525"/>
          </a:xfrm>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t>11/24/2015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endParaRPr lang="en-US" dirty="0" smtClean="0">
              <a:latin typeface="+mn-lt"/>
              <a:cs typeface="+mn-cs"/>
            </a:endParaRP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775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idx="1"/>
          </p:nvPr>
        </p:nvSpPr>
        <p:spPr/>
        <p:txBody>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t>11/24/2015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32724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4017" y="4406900"/>
            <a:ext cx="6638539" cy="1362075"/>
          </a:xfrm>
        </p:spPr>
        <p:txBody>
          <a:bodyPr anchor="t"/>
          <a:lstStyle>
            <a:lvl1pPr algn="l">
              <a:defRPr sz="4000" b="1" cap="all"/>
            </a:lvl1pPr>
          </a:lstStyle>
          <a:p>
            <a:r>
              <a:rPr lang="lt-LT" smtClean="0"/>
              <a:t>Click to edit Master title style</a:t>
            </a:r>
            <a:endParaRPr lang="en-US"/>
          </a:p>
        </p:txBody>
      </p:sp>
      <p:sp>
        <p:nvSpPr>
          <p:cNvPr id="3" name="Text Placeholder 2"/>
          <p:cNvSpPr>
            <a:spLocks noGrp="1"/>
          </p:cNvSpPr>
          <p:nvPr>
            <p:ph type="body" idx="1"/>
          </p:nvPr>
        </p:nvSpPr>
        <p:spPr>
          <a:xfrm>
            <a:off x="1174017" y="2906713"/>
            <a:ext cx="66385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Click to edit Master text styles</a:t>
            </a:r>
          </a:p>
        </p:txBody>
      </p:sp>
      <p:sp>
        <p:nvSpPr>
          <p:cNvPr id="4" name="Date Placeholder 3"/>
          <p:cNvSpPr>
            <a:spLocks noGrp="1"/>
          </p:cNvSpPr>
          <p:nvPr>
            <p:ph type="dt" sz="half" idx="10"/>
          </p:nvPr>
        </p:nvSpPr>
        <p:spPr/>
        <p:txBody>
          <a:bodyPr/>
          <a:lstStyle/>
          <a:p>
            <a:fld id="{3C3B97CC-CD2A-7046-B1C6-48812DBF7666}" type="datetimeFigureOut">
              <a:rPr lang="en-US" smtClean="0"/>
              <a:t>11/24/2015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36318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sz="half" idx="1"/>
          </p:nvPr>
        </p:nvSpPr>
        <p:spPr>
          <a:xfrm>
            <a:off x="1141998" y="1600200"/>
            <a:ext cx="33538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Content Placeholder 3"/>
          <p:cNvSpPr>
            <a:spLocks noGrp="1"/>
          </p:cNvSpPr>
          <p:nvPr>
            <p:ph sz="half" idx="2"/>
          </p:nvPr>
        </p:nvSpPr>
        <p:spPr>
          <a:xfrm>
            <a:off x="4648200" y="1600200"/>
            <a:ext cx="3164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5" name="Date Placeholder 4"/>
          <p:cNvSpPr>
            <a:spLocks noGrp="1"/>
          </p:cNvSpPr>
          <p:nvPr>
            <p:ph type="dt" sz="half" idx="10"/>
          </p:nvPr>
        </p:nvSpPr>
        <p:spPr/>
        <p:txBody>
          <a:bodyPr/>
          <a:lstStyle/>
          <a:p>
            <a:fld id="{3C3B97CC-CD2A-7046-B1C6-48812DBF7666}" type="datetimeFigureOut">
              <a:rPr lang="en-US" smtClean="0"/>
              <a:t>11/24/2015</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18982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7" name="Date Placeholder 6"/>
          <p:cNvSpPr>
            <a:spLocks noGrp="1"/>
          </p:cNvSpPr>
          <p:nvPr>
            <p:ph type="dt" sz="half" idx="10"/>
          </p:nvPr>
        </p:nvSpPr>
        <p:spPr/>
        <p:txBody>
          <a:bodyPr/>
          <a:lstStyle/>
          <a:p>
            <a:fld id="{3C3B97CC-CD2A-7046-B1C6-48812DBF7666}" type="datetimeFigureOut">
              <a:rPr lang="en-US" smtClean="0"/>
              <a:t>11/24/2015</a:t>
            </a:fld>
            <a:endParaRPr lang="en-US"/>
          </a:p>
        </p:txBody>
      </p:sp>
      <p:sp>
        <p:nvSpPr>
          <p:cNvPr id="8" name="Footer Placeholder 7"/>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9" name="Slide Number Placeholder 8"/>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31306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1998" y="722862"/>
            <a:ext cx="6670559" cy="1143000"/>
          </a:xfrm>
        </p:spPr>
        <p:txBody>
          <a:bodyPr/>
          <a:lstStyle/>
          <a:p>
            <a:r>
              <a:rPr lang="lt-LT" dirty="0" smtClean="0"/>
              <a:t>Click to edit Master title style</a:t>
            </a:r>
            <a:endParaRPr lang="en-US" dirty="0"/>
          </a:p>
        </p:txBody>
      </p:sp>
      <p:sp>
        <p:nvSpPr>
          <p:cNvPr id="3" name="Date Placeholder 2"/>
          <p:cNvSpPr>
            <a:spLocks noGrp="1"/>
          </p:cNvSpPr>
          <p:nvPr>
            <p:ph type="dt" sz="half" idx="10"/>
          </p:nvPr>
        </p:nvSpPr>
        <p:spPr/>
        <p:txBody>
          <a:bodyPr/>
          <a:lstStyle/>
          <a:p>
            <a:fld id="{3C3B97CC-CD2A-7046-B1C6-48812DBF7666}" type="datetimeFigureOut">
              <a:rPr lang="en-US" smtClean="0"/>
              <a:t>11/24/2015</a:t>
            </a:fld>
            <a:endParaRPr lang="en-US"/>
          </a:p>
        </p:txBody>
      </p:sp>
      <p:sp>
        <p:nvSpPr>
          <p:cNvPr id="4" name="Footer Placeholder 3"/>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5" name="Slide Number Placeholder 4"/>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7519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B97CC-CD2A-7046-B1C6-48812DBF7666}" type="datetimeFigureOut">
              <a:rPr lang="en-US" smtClean="0"/>
              <a:t>11/24/2015</a:t>
            </a:fld>
            <a:endParaRPr lang="en-US"/>
          </a:p>
        </p:txBody>
      </p:sp>
      <p:sp>
        <p:nvSpPr>
          <p:cNvPr id="3" name="Footer Placeholder 2"/>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4" name="Slide Number Placeholder 3"/>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70080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t>11/24/2015</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81175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3933" y="4800600"/>
            <a:ext cx="6628623" cy="566738"/>
          </a:xfrm>
        </p:spPr>
        <p:txBody>
          <a:bodyPr anchor="b"/>
          <a:lstStyle>
            <a:lvl1pPr algn="l">
              <a:defRPr sz="2000" b="1"/>
            </a:lvl1pPr>
          </a:lstStyle>
          <a:p>
            <a:r>
              <a:rPr lang="lt-LT" smtClean="0"/>
              <a:t>Click to edit Master title style</a:t>
            </a:r>
            <a:endParaRPr lang="en-US"/>
          </a:p>
        </p:txBody>
      </p:sp>
      <p:sp>
        <p:nvSpPr>
          <p:cNvPr id="3" name="Picture Placeholder 2"/>
          <p:cNvSpPr>
            <a:spLocks noGrp="1"/>
          </p:cNvSpPr>
          <p:nvPr>
            <p:ph type="pic" idx="1"/>
          </p:nvPr>
        </p:nvSpPr>
        <p:spPr>
          <a:xfrm>
            <a:off x="1183933" y="207245"/>
            <a:ext cx="662862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83933" y="5367338"/>
            <a:ext cx="66286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t>11/24/2015</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37408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
        <p:cNvGrpSpPr/>
        <p:nvPr/>
      </p:nvGrpSpPr>
      <p:grpSpPr>
        <a:xfrm>
          <a:off x="0" y="0"/>
          <a:ext cx="0" cy="0"/>
          <a:chOff x="0" y="0"/>
          <a:chExt cx="0" cy="0"/>
        </a:xfrm>
      </p:grpSpPr>
      <p:pic>
        <p:nvPicPr>
          <p:cNvPr id="8" name="Picture 7" descr="bot_bgr_kr.gi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736856"/>
            <a:ext cx="9144000" cy="2121144"/>
          </a:xfrm>
          <a:prstGeom prst="rect">
            <a:avLst/>
          </a:prstGeom>
        </p:spPr>
      </p:pic>
      <p:pic>
        <p:nvPicPr>
          <p:cNvPr id="7" name="Picture 6" descr="back_full.gi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5861360"/>
          </a:xfrm>
          <a:prstGeom prst="rect">
            <a:avLst/>
          </a:prstGeom>
        </p:spPr>
      </p:pic>
      <p:sp>
        <p:nvSpPr>
          <p:cNvPr id="2" name="Title Placeholder 1"/>
          <p:cNvSpPr>
            <a:spLocks noGrp="1"/>
          </p:cNvSpPr>
          <p:nvPr>
            <p:ph type="title"/>
          </p:nvPr>
        </p:nvSpPr>
        <p:spPr>
          <a:xfrm>
            <a:off x="1141998" y="274638"/>
            <a:ext cx="6670559" cy="1143000"/>
          </a:xfrm>
          <a:prstGeom prst="rect">
            <a:avLst/>
          </a:prstGeom>
        </p:spPr>
        <p:txBody>
          <a:bodyPr vert="horz" lIns="91440" tIns="45720" rIns="91440" bIns="45720" rtlCol="0" anchor="ctr">
            <a:normAutofit/>
          </a:bodyPr>
          <a:lstStyle/>
          <a:p>
            <a:r>
              <a:rPr lang="lt-LT" dirty="0" smtClean="0"/>
              <a:t>Click to edit Master title style</a:t>
            </a:r>
            <a:endParaRPr lang="en-US" dirty="0"/>
          </a:p>
        </p:txBody>
      </p:sp>
      <p:sp>
        <p:nvSpPr>
          <p:cNvPr id="3" name="Text Placeholder 2"/>
          <p:cNvSpPr>
            <a:spLocks noGrp="1"/>
          </p:cNvSpPr>
          <p:nvPr>
            <p:ph type="body" idx="1"/>
          </p:nvPr>
        </p:nvSpPr>
        <p:spPr>
          <a:xfrm>
            <a:off x="1141999" y="1600201"/>
            <a:ext cx="6670558" cy="4354694"/>
          </a:xfrm>
          <a:prstGeom prst="rect">
            <a:avLst/>
          </a:prstGeom>
        </p:spPr>
        <p:txBody>
          <a:bodyPr vert="horz" lIns="91440" tIns="45720" rIns="91440" bIns="45720" rtlCol="0">
            <a:normAutofit/>
          </a:body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B97CC-CD2A-7046-B1C6-48812DBF7666}" type="datetimeFigureOut">
              <a:rPr lang="en-US" smtClean="0"/>
              <a:t>11/24/2015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latin typeface="Adobe Caslon Pro"/>
              <a:cs typeface="Adobe Caslon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9" name="Rectangle 8"/>
          <p:cNvSpPr/>
          <p:nvPr userDrawn="1"/>
        </p:nvSpPr>
        <p:spPr>
          <a:xfrm>
            <a:off x="3124200" y="6500625"/>
            <a:ext cx="184666" cy="307777"/>
          </a:xfrm>
          <a:prstGeom prst="rect">
            <a:avLst/>
          </a:prstGeom>
        </p:spPr>
        <p:txBody>
          <a:bodyPr wrap="none">
            <a:spAutoFit/>
          </a:bodyPr>
          <a:lstStyle/>
          <a:p>
            <a:endParaRPr lang="en-US" sz="1400" b="0" dirty="0" smtClean="0">
              <a:ln>
                <a:solidFill>
                  <a:srgbClr val="3C3E48"/>
                </a:solidFill>
              </a:ln>
              <a:solidFill>
                <a:srgbClr val="454851"/>
              </a:solidFill>
              <a:latin typeface="Adobe Caslon Pro"/>
              <a:cs typeface="Adobe Caslon Pro"/>
            </a:endParaRPr>
          </a:p>
        </p:txBody>
      </p:sp>
      <p:sp>
        <p:nvSpPr>
          <p:cNvPr id="10" name="Rectangle 9"/>
          <p:cNvSpPr/>
          <p:nvPr userDrawn="1"/>
        </p:nvSpPr>
        <p:spPr>
          <a:xfrm>
            <a:off x="8166636" y="6452587"/>
            <a:ext cx="800219" cy="246221"/>
          </a:xfrm>
          <a:prstGeom prst="rect">
            <a:avLst/>
          </a:prstGeom>
        </p:spPr>
        <p:txBody>
          <a:bodyPr wrap="none">
            <a:spAutoFit/>
          </a:bodyPr>
          <a:lstStyle/>
          <a:p>
            <a:r>
              <a:rPr lang="en-US" sz="1000" dirty="0" err="1" smtClean="0">
                <a:solidFill>
                  <a:srgbClr val="3F404A"/>
                </a:solidFill>
                <a:latin typeface="Adobe Caslon Pro"/>
                <a:cs typeface="Adobe Caslon Pro"/>
              </a:rPr>
              <a:t>openprof.eu</a:t>
            </a:r>
            <a:endParaRPr lang="en-US" sz="1000" dirty="0">
              <a:solidFill>
                <a:srgbClr val="3F404A"/>
              </a:solidFill>
              <a:latin typeface="Adobe Caslon Pro"/>
              <a:cs typeface="Adobe Caslon Pro"/>
            </a:endParaRPr>
          </a:p>
        </p:txBody>
      </p:sp>
      <p:sp>
        <p:nvSpPr>
          <p:cNvPr id="12" name="Rectangle 11"/>
          <p:cNvSpPr/>
          <p:nvPr userDrawn="1"/>
        </p:nvSpPr>
        <p:spPr>
          <a:xfrm>
            <a:off x="3498061" y="6459865"/>
            <a:ext cx="2477774" cy="246221"/>
          </a:xfrm>
          <a:prstGeom prst="rect">
            <a:avLst/>
          </a:prstGeom>
        </p:spPr>
        <p:txBody>
          <a:bodyPr wrap="none">
            <a:spAutoFit/>
          </a:bodyPr>
          <a:lstStyle/>
          <a:p>
            <a:r>
              <a:rPr lang="en-US" sz="1000" dirty="0" smtClean="0">
                <a:solidFill>
                  <a:srgbClr val="3F404A"/>
                </a:solidFill>
                <a:latin typeface="Adobe Caslon Pro"/>
                <a:cs typeface="Adobe Caslon Pro"/>
              </a:rPr>
              <a:t>Project No. 2014-1-LT01-KA202-000562</a:t>
            </a:r>
            <a:endParaRPr lang="en-US" sz="1000" dirty="0">
              <a:solidFill>
                <a:srgbClr val="3F404A"/>
              </a:solidFill>
              <a:latin typeface="Adobe Caslon Pro"/>
              <a:cs typeface="Adobe Caslon Pro"/>
            </a:endParaRPr>
          </a:p>
        </p:txBody>
      </p:sp>
      <p:pic>
        <p:nvPicPr>
          <p:cNvPr id="14" name="Picture 13" descr="erasmusplus_logo.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21122" y="184478"/>
            <a:ext cx="2245734" cy="494342"/>
          </a:xfrm>
          <a:prstGeom prst="rect">
            <a:avLst/>
          </a:prstGeom>
        </p:spPr>
      </p:pic>
      <p:pic>
        <p:nvPicPr>
          <p:cNvPr id="15" name="Picture 14" descr="oficialus_logo_296x200_0.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1"/>
            <a:ext cx="1434138" cy="969012"/>
          </a:xfrm>
          <a:prstGeom prst="rect">
            <a:avLst/>
          </a:prstGeom>
        </p:spPr>
      </p:pic>
    </p:spTree>
    <p:extLst>
      <p:ext uri="{BB962C8B-B14F-4D97-AF65-F5344CB8AC3E}">
        <p14:creationId xmlns:p14="http://schemas.microsoft.com/office/powerpoint/2010/main" val="297549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Adobe Caslon Pro"/>
          <a:ea typeface="+mj-ea"/>
          <a:cs typeface="Adobe Caslon Pro"/>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1999" y="1498534"/>
            <a:ext cx="6630402" cy="2373099"/>
          </a:xfrm>
        </p:spPr>
        <p:txBody>
          <a:bodyPr>
            <a:normAutofit fontScale="90000"/>
          </a:bodyPr>
          <a:lstStyle/>
          <a:p>
            <a:r>
              <a:rPr lang="en-US" dirty="0"/>
              <a:t>OER - Work based </a:t>
            </a:r>
            <a:r>
              <a:rPr lang="en-US" dirty="0" smtClean="0"/>
              <a:t>learning</a:t>
            </a:r>
            <a:r>
              <a:rPr lang="lt-LT" dirty="0" smtClean="0"/>
              <a:t/>
            </a:r>
            <a:br>
              <a:rPr lang="lt-LT" dirty="0" smtClean="0"/>
            </a:br>
            <a:r>
              <a:rPr lang="en-US" dirty="0" smtClean="0"/>
              <a:t> </a:t>
            </a:r>
            <a:r>
              <a:rPr lang="en-US" sz="2700" dirty="0"/>
              <a:t>by</a:t>
            </a:r>
            <a:r>
              <a:rPr lang="en-US" dirty="0"/>
              <a:t> </a:t>
            </a:r>
            <a:r>
              <a:rPr lang="en-US" sz="2700" dirty="0"/>
              <a:t>Margarita </a:t>
            </a:r>
            <a:r>
              <a:rPr lang="en-US" sz="2700" dirty="0" err="1"/>
              <a:t>Teresevičienė</a:t>
            </a:r>
            <a:r>
              <a:rPr lang="en-US" sz="2700" dirty="0"/>
              <a:t> is licensed under a </a:t>
            </a:r>
            <a:r>
              <a:rPr lang="en-US" sz="2700" dirty="0">
                <a:hlinkClick r:id="rId3"/>
              </a:rPr>
              <a:t>Creative Commons Attribution-</a:t>
            </a:r>
            <a:r>
              <a:rPr lang="en-US" sz="2700" dirty="0" err="1">
                <a:hlinkClick r:id="rId3"/>
              </a:rPr>
              <a:t>NonCommercial</a:t>
            </a:r>
            <a:r>
              <a:rPr lang="en-US" sz="2700" dirty="0">
                <a:hlinkClick r:id="rId3"/>
              </a:rPr>
              <a:t>-</a:t>
            </a:r>
            <a:r>
              <a:rPr lang="en-US" sz="2700" dirty="0" err="1">
                <a:hlinkClick r:id="rId3"/>
              </a:rPr>
              <a:t>ShareAlike</a:t>
            </a:r>
            <a:r>
              <a:rPr lang="en-US" sz="2700" dirty="0">
                <a:hlinkClick r:id="rId3"/>
              </a:rPr>
              <a:t> 4.0 International </a:t>
            </a:r>
            <a:r>
              <a:rPr lang="en-US" sz="2700" dirty="0" smtClean="0">
                <a:hlinkClick r:id="rId3"/>
              </a:rPr>
              <a:t>License</a:t>
            </a:r>
            <a:endParaRPr lang="en-US" dirty="0"/>
          </a:p>
        </p:txBody>
      </p:sp>
      <p:sp>
        <p:nvSpPr>
          <p:cNvPr id="3" name="Subtitle 2"/>
          <p:cNvSpPr>
            <a:spLocks noGrp="1"/>
          </p:cNvSpPr>
          <p:nvPr>
            <p:ph type="subTitle" idx="1"/>
          </p:nvPr>
        </p:nvSpPr>
        <p:spPr>
          <a:xfrm>
            <a:off x="1141999" y="4802659"/>
            <a:ext cx="6630401" cy="992157"/>
          </a:xfrm>
        </p:spPr>
        <p:txBody>
          <a:bodyPr/>
          <a:lstStyle/>
          <a:p>
            <a:r>
              <a:rPr lang="en-US" dirty="0" err="1"/>
              <a:t>LieDM</a:t>
            </a:r>
            <a:r>
              <a:rPr lang="en-US" dirty="0"/>
              <a:t> Association</a:t>
            </a:r>
          </a:p>
        </p:txBody>
      </p:sp>
      <p:sp>
        <p:nvSpPr>
          <p:cNvPr id="4" name="Text Placeholder 2"/>
          <p:cNvSpPr txBox="1">
            <a:spLocks/>
          </p:cNvSpPr>
          <p:nvPr/>
        </p:nvSpPr>
        <p:spPr>
          <a:xfrm>
            <a:off x="1531171" y="189922"/>
            <a:ext cx="5234469" cy="75969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t>Open Professional Collaboration </a:t>
            </a:r>
          </a:p>
          <a:p>
            <a:r>
              <a:rPr lang="en-US" sz="2400" dirty="0" smtClean="0"/>
              <a:t>for Innovation </a:t>
            </a:r>
            <a:endParaRPr lang="en-US" sz="24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1624" y="3831858"/>
            <a:ext cx="1407111" cy="495687"/>
          </a:xfrm>
          <a:prstGeom prst="rect">
            <a:avLst/>
          </a:prstGeom>
        </p:spPr>
      </p:pic>
    </p:spTree>
    <p:extLst>
      <p:ext uri="{BB962C8B-B14F-4D97-AF65-F5344CB8AC3E}">
        <p14:creationId xmlns:p14="http://schemas.microsoft.com/office/powerpoint/2010/main" val="258961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smtClean="0"/>
          </a:p>
          <a:p>
            <a:pPr algn="ctr"/>
            <a:r>
              <a:rPr lang="lt-LT" sz="2000" b="1" dirty="0" err="1" smtClean="0"/>
              <a:t>Work</a:t>
            </a:r>
            <a:r>
              <a:rPr lang="lt-LT" sz="2000" b="1" dirty="0" smtClean="0"/>
              <a:t> </a:t>
            </a:r>
            <a:r>
              <a:rPr lang="lt-LT" sz="2000" b="1" dirty="0" err="1" smtClean="0"/>
              <a:t>based</a:t>
            </a:r>
            <a:r>
              <a:rPr lang="lt-LT" sz="2000" b="1" dirty="0" smtClean="0"/>
              <a:t> </a:t>
            </a:r>
            <a:r>
              <a:rPr lang="lt-LT" sz="2000" b="1" dirty="0" err="1" smtClean="0"/>
              <a:t>learning</a:t>
            </a:r>
            <a:endParaRPr lang="en-US"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3392904" y="2811421"/>
            <a:ext cx="2446007" cy="1142999"/>
            <a:chOff x="3392904" y="2823453"/>
            <a:chExt cx="2446007" cy="1142999"/>
          </a:xfrm>
        </p:grpSpPr>
        <p:grpSp>
          <p:nvGrpSpPr>
            <p:cNvPr id="7" name="Group 6"/>
            <p:cNvGrpSpPr/>
            <p:nvPr/>
          </p:nvGrpSpPr>
          <p:grpSpPr>
            <a:xfrm>
              <a:off x="3392904" y="2823453"/>
              <a:ext cx="1684421" cy="1142999"/>
              <a:chOff x="6328611" y="962526"/>
              <a:chExt cx="1684421" cy="1142999"/>
            </a:xfrm>
          </p:grpSpPr>
          <p:sp>
            <p:nvSpPr>
              <p:cNvPr id="6" name="Rounded Rectangle 5"/>
              <p:cNvSpPr/>
              <p:nvPr/>
            </p:nvSpPr>
            <p:spPr>
              <a:xfrm>
                <a:off x="6328611" y="962526"/>
                <a:ext cx="1684421" cy="1142999"/>
              </a:xfrm>
              <a:prstGeom prst="roundRect">
                <a:avLst/>
              </a:prstGeom>
              <a:gradFill>
                <a:gsLst>
                  <a:gs pos="7000">
                    <a:schemeClr val="accent1"/>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t>General</a:t>
                </a:r>
                <a:r>
                  <a:rPr lang="lt-LT" dirty="0" smtClean="0"/>
                  <a:t> </a:t>
                </a:r>
                <a:r>
                  <a:rPr lang="lt-LT" dirty="0" err="1" smtClean="0"/>
                  <a:t>Competencies</a:t>
                </a:r>
                <a:endParaRPr lang="en-US" dirty="0"/>
              </a:p>
            </p:txBody>
          </p:sp>
          <p:pic>
            <p:nvPicPr>
              <p:cNvPr id="1027" name="Picture 3" descr="C:\Users\Egidijus\Desktop\Ikonos\polygon-icons\png\96x96\cogwhee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0621" y="1033625"/>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9" name="Straight Connector 8"/>
            <p:cNvCxnSpPr>
              <a:stCxn id="4" idx="1"/>
            </p:cNvCxnSpPr>
            <p:nvPr/>
          </p:nvCxnSpPr>
          <p:spPr>
            <a:xfrm flipH="1">
              <a:off x="5077327" y="3218067"/>
              <a:ext cx="761584" cy="17688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40" name="Group 1039"/>
          <p:cNvGrpSpPr/>
          <p:nvPr/>
        </p:nvGrpSpPr>
        <p:grpSpPr>
          <a:xfrm>
            <a:off x="300790" y="1254587"/>
            <a:ext cx="4184525" cy="5134182"/>
            <a:chOff x="300790" y="1254587"/>
            <a:chExt cx="4184525" cy="5134182"/>
          </a:xfrm>
        </p:grpSpPr>
        <p:grpSp>
          <p:nvGrpSpPr>
            <p:cNvPr id="1024" name="Group 1023"/>
            <p:cNvGrpSpPr/>
            <p:nvPr/>
          </p:nvGrpSpPr>
          <p:grpSpPr>
            <a:xfrm>
              <a:off x="300790" y="1254587"/>
              <a:ext cx="3092114" cy="1996449"/>
              <a:chOff x="300790" y="1254587"/>
              <a:chExt cx="3092114" cy="1996449"/>
            </a:xfrm>
          </p:grpSpPr>
          <p:grpSp>
            <p:nvGrpSpPr>
              <p:cNvPr id="29" name="Group 28"/>
              <p:cNvGrpSpPr/>
              <p:nvPr/>
            </p:nvGrpSpPr>
            <p:grpSpPr>
              <a:xfrm>
                <a:off x="300790" y="1254587"/>
                <a:ext cx="2827422" cy="914400"/>
                <a:chOff x="300789" y="4114800"/>
                <a:chExt cx="2827422" cy="914400"/>
              </a:xfrm>
            </p:grpSpPr>
            <p:sp>
              <p:nvSpPr>
                <p:cNvPr id="28" name="Rounded Rectangle 27"/>
                <p:cNvSpPr/>
                <p:nvPr/>
              </p:nvSpPr>
              <p:spPr>
                <a:xfrm>
                  <a:off x="300789" y="4114800"/>
                  <a:ext cx="2827422"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t>Information</a:t>
                  </a:r>
                  <a:r>
                    <a:rPr lang="lt-LT" dirty="0" smtClean="0"/>
                    <a:t>  </a:t>
                  </a:r>
                  <a:r>
                    <a:rPr lang="lt-LT" dirty="0" err="1" smtClean="0"/>
                    <a:t>Processing</a:t>
                  </a:r>
                  <a:endParaRPr lang="en-US" dirty="0"/>
                </a:p>
              </p:txBody>
            </p:sp>
            <p:pic>
              <p:nvPicPr>
                <p:cNvPr id="1031" name="Picture 7" descr="C:\Users\Egidijus\Desktop\Ikonos\polygon-icons\png\96x96\direction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2078" y="4148432"/>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31" name="Straight Connector 30"/>
              <p:cNvCxnSpPr/>
              <p:nvPr/>
            </p:nvCxnSpPr>
            <p:spPr>
              <a:xfrm>
                <a:off x="2271409" y="2168987"/>
                <a:ext cx="1121495" cy="108204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33" name="Group 1032"/>
            <p:cNvGrpSpPr/>
            <p:nvPr/>
          </p:nvGrpSpPr>
          <p:grpSpPr>
            <a:xfrm>
              <a:off x="300790" y="2632618"/>
              <a:ext cx="3092114" cy="986589"/>
              <a:chOff x="300790" y="2632618"/>
              <a:chExt cx="3092114" cy="986589"/>
            </a:xfrm>
          </p:grpSpPr>
          <p:grpSp>
            <p:nvGrpSpPr>
              <p:cNvPr id="13" name="Group 12"/>
              <p:cNvGrpSpPr/>
              <p:nvPr/>
            </p:nvGrpSpPr>
            <p:grpSpPr>
              <a:xfrm>
                <a:off x="300790" y="2632618"/>
                <a:ext cx="1802177" cy="986589"/>
                <a:chOff x="300790" y="1588169"/>
                <a:chExt cx="1802177" cy="986589"/>
              </a:xfrm>
            </p:grpSpPr>
            <p:sp>
              <p:nvSpPr>
                <p:cNvPr id="11" name="Rounded Rectangle 10"/>
                <p:cNvSpPr/>
                <p:nvPr/>
              </p:nvSpPr>
              <p:spPr>
                <a:xfrm>
                  <a:off x="300790" y="1588169"/>
                  <a:ext cx="1802177" cy="986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t>Communication</a:t>
                  </a:r>
                  <a:endParaRPr lang="en-US" dirty="0"/>
                </a:p>
              </p:txBody>
            </p:sp>
            <p:pic>
              <p:nvPicPr>
                <p:cNvPr id="1028" name="Picture 4" descr="C:\Users\Egidijus\Desktop\Ikonos\polygon-icons\png\96x96\comment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1678" y="1706187"/>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32" name="Straight Connector 1031"/>
              <p:cNvCxnSpPr>
                <a:stCxn id="11" idx="3"/>
              </p:cNvCxnSpPr>
              <p:nvPr/>
            </p:nvCxnSpPr>
            <p:spPr>
              <a:xfrm>
                <a:off x="2102967" y="3125913"/>
                <a:ext cx="1289937" cy="157407"/>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36" name="Group 1035"/>
            <p:cNvGrpSpPr/>
            <p:nvPr/>
          </p:nvGrpSpPr>
          <p:grpSpPr>
            <a:xfrm>
              <a:off x="300791" y="3382921"/>
              <a:ext cx="4184524" cy="3005848"/>
              <a:chOff x="300791" y="3382921"/>
              <a:chExt cx="4184524" cy="3005848"/>
            </a:xfrm>
          </p:grpSpPr>
          <p:grpSp>
            <p:nvGrpSpPr>
              <p:cNvPr id="25" name="Group 24"/>
              <p:cNvGrpSpPr/>
              <p:nvPr/>
            </p:nvGrpSpPr>
            <p:grpSpPr>
              <a:xfrm>
                <a:off x="300791" y="5474369"/>
                <a:ext cx="4184524" cy="914400"/>
                <a:chOff x="300791" y="5474369"/>
                <a:chExt cx="4184524" cy="914400"/>
              </a:xfrm>
            </p:grpSpPr>
            <p:sp>
              <p:nvSpPr>
                <p:cNvPr id="19" name="Rounded Rectangle 18"/>
                <p:cNvSpPr/>
                <p:nvPr/>
              </p:nvSpPr>
              <p:spPr>
                <a:xfrm>
                  <a:off x="300791" y="5474369"/>
                  <a:ext cx="4184524"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t>Interpersonal</a:t>
                  </a:r>
                  <a:r>
                    <a:rPr lang="lt-LT" dirty="0" smtClean="0"/>
                    <a:t> </a:t>
                  </a:r>
                  <a:r>
                    <a:rPr lang="lt-LT" dirty="0" err="1" smtClean="0"/>
                    <a:t>Skills</a:t>
                  </a:r>
                  <a:r>
                    <a:rPr lang="lt-LT" dirty="0" smtClean="0"/>
                    <a:t> </a:t>
                  </a:r>
                  <a:r>
                    <a:rPr lang="lt-LT" dirty="0" err="1" smtClean="0"/>
                    <a:t>and</a:t>
                  </a:r>
                  <a:r>
                    <a:rPr lang="lt-LT" dirty="0" smtClean="0"/>
                    <a:t> </a:t>
                  </a:r>
                  <a:r>
                    <a:rPr lang="lt-LT" dirty="0" err="1" smtClean="0"/>
                    <a:t>Teamwork</a:t>
                  </a:r>
                  <a:endParaRPr lang="en-US" dirty="0"/>
                </a:p>
              </p:txBody>
            </p:sp>
            <p:pic>
              <p:nvPicPr>
                <p:cNvPr id="1029" name="Picture 5" descr="C:\Users\Egidijus\Desktop\Ikonos\polygon-icons\png\96x96\Network.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18385" y="5583154"/>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35" name="Straight Connector 1034"/>
              <p:cNvCxnSpPr>
                <a:stCxn id="6" idx="1"/>
              </p:cNvCxnSpPr>
              <p:nvPr/>
            </p:nvCxnSpPr>
            <p:spPr>
              <a:xfrm flipH="1">
                <a:off x="2867069" y="3382921"/>
                <a:ext cx="525835" cy="207941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39" name="Group 1038"/>
            <p:cNvGrpSpPr/>
            <p:nvPr/>
          </p:nvGrpSpPr>
          <p:grpSpPr>
            <a:xfrm>
              <a:off x="300790" y="3382921"/>
              <a:ext cx="3092114" cy="1674852"/>
              <a:chOff x="300790" y="3382921"/>
              <a:chExt cx="3092114" cy="1674852"/>
            </a:xfrm>
          </p:grpSpPr>
          <p:grpSp>
            <p:nvGrpSpPr>
              <p:cNvPr id="27" name="Group 26"/>
              <p:cNvGrpSpPr/>
              <p:nvPr/>
            </p:nvGrpSpPr>
            <p:grpSpPr>
              <a:xfrm>
                <a:off x="300790" y="4143373"/>
                <a:ext cx="2447145" cy="914400"/>
                <a:chOff x="300789" y="2894552"/>
                <a:chExt cx="2447145" cy="914400"/>
              </a:xfrm>
            </p:grpSpPr>
            <p:sp>
              <p:nvSpPr>
                <p:cNvPr id="26" name="Rounded Rectangle 25"/>
                <p:cNvSpPr/>
                <p:nvPr/>
              </p:nvSpPr>
              <p:spPr>
                <a:xfrm>
                  <a:off x="300789" y="2894552"/>
                  <a:ext cx="2447145"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t>Problem-solving</a:t>
                  </a:r>
                  <a:endParaRPr lang="en-US" dirty="0"/>
                </a:p>
              </p:txBody>
            </p:sp>
            <p:pic>
              <p:nvPicPr>
                <p:cNvPr id="1030" name="Picture 6" descr="C:\Users\Egidijus\Desktop\Ikonos\polygon-icons\png\96x96\puzzl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74161" y="2986391"/>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38" name="Straight Connector 1037"/>
              <p:cNvCxnSpPr>
                <a:stCxn id="6" idx="1"/>
              </p:cNvCxnSpPr>
              <p:nvPr/>
            </p:nvCxnSpPr>
            <p:spPr>
              <a:xfrm flipH="1">
                <a:off x="2747935" y="3382921"/>
                <a:ext cx="644969" cy="103970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lt-LT" sz="2000" b="1" dirty="0" err="1" smtClean="0">
                <a:solidFill>
                  <a:srgbClr val="FFFF00"/>
                </a:solidFill>
              </a:rPr>
              <a:t>Mindmap</a:t>
            </a:r>
            <a:endParaRPr lang="en-US" sz="2000" b="1" dirty="0">
              <a:solidFill>
                <a:srgbClr val="FFFF00"/>
              </a:solidFill>
            </a:endParaRPr>
          </a:p>
        </p:txBody>
      </p:sp>
      <p:grpSp>
        <p:nvGrpSpPr>
          <p:cNvPr id="1064" name="Group 1063"/>
          <p:cNvGrpSpPr/>
          <p:nvPr/>
        </p:nvGrpSpPr>
        <p:grpSpPr>
          <a:xfrm>
            <a:off x="3734910" y="1288218"/>
            <a:ext cx="3654277" cy="1344400"/>
            <a:chOff x="3734910" y="1288218"/>
            <a:chExt cx="3654277" cy="1344400"/>
          </a:xfrm>
        </p:grpSpPr>
        <p:grpSp>
          <p:nvGrpSpPr>
            <p:cNvPr id="1053" name="Group 1052"/>
            <p:cNvGrpSpPr/>
            <p:nvPr/>
          </p:nvGrpSpPr>
          <p:grpSpPr>
            <a:xfrm>
              <a:off x="3734910" y="1288218"/>
              <a:ext cx="3401593" cy="1073845"/>
              <a:chOff x="3734910" y="1288218"/>
              <a:chExt cx="3401593" cy="1073845"/>
            </a:xfrm>
          </p:grpSpPr>
          <p:sp>
            <p:nvSpPr>
              <p:cNvPr id="1051" name="Rounded Rectangle 1050"/>
              <p:cNvSpPr/>
              <p:nvPr/>
            </p:nvSpPr>
            <p:spPr>
              <a:xfrm>
                <a:off x="3734910" y="1288218"/>
                <a:ext cx="3401593" cy="107384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t>Search</a:t>
                </a:r>
                <a:r>
                  <a:rPr lang="lt-LT" dirty="0" smtClean="0"/>
                  <a:t> </a:t>
                </a:r>
                <a:r>
                  <a:rPr lang="lt-LT" dirty="0" err="1" smtClean="0"/>
                  <a:t>the</a:t>
                </a:r>
                <a:r>
                  <a:rPr lang="lt-LT" dirty="0" smtClean="0"/>
                  <a:t> </a:t>
                </a:r>
                <a:r>
                  <a:rPr lang="lt-LT" dirty="0" err="1" smtClean="0"/>
                  <a:t>Social</a:t>
                </a:r>
                <a:r>
                  <a:rPr lang="lt-LT" dirty="0" smtClean="0"/>
                  <a:t> </a:t>
                </a:r>
                <a:r>
                  <a:rPr lang="lt-LT" dirty="0" err="1" smtClean="0"/>
                  <a:t>Web</a:t>
                </a:r>
                <a:endParaRPr lang="en-US" dirty="0"/>
              </a:p>
            </p:txBody>
          </p:sp>
          <p:pic>
            <p:nvPicPr>
              <p:cNvPr id="1052" name="Picture 9" descr="C:\Users\Egidijus\Desktop\Ikonos\polygon-icons\png\96x96\search.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07918" y="1347012"/>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63" name="Straight Connector 1062"/>
            <p:cNvCxnSpPr>
              <a:stCxn id="1051" idx="2"/>
              <a:endCxn id="4" idx="0"/>
            </p:cNvCxnSpPr>
            <p:nvPr/>
          </p:nvCxnSpPr>
          <p:spPr>
            <a:xfrm>
              <a:off x="5435707" y="2362063"/>
              <a:ext cx="1953480" cy="270555"/>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067" name="Group 1066"/>
          <p:cNvGrpSpPr/>
          <p:nvPr/>
        </p:nvGrpSpPr>
        <p:grpSpPr>
          <a:xfrm>
            <a:off x="7389187" y="1436424"/>
            <a:ext cx="1646529" cy="1196194"/>
            <a:chOff x="7389187" y="1436424"/>
            <a:chExt cx="1646529" cy="1196194"/>
          </a:xfrm>
        </p:grpSpPr>
        <p:grpSp>
          <p:nvGrpSpPr>
            <p:cNvPr id="1058" name="Group 1057"/>
            <p:cNvGrpSpPr/>
            <p:nvPr/>
          </p:nvGrpSpPr>
          <p:grpSpPr>
            <a:xfrm>
              <a:off x="7403528" y="1436424"/>
              <a:ext cx="1632188" cy="821975"/>
              <a:chOff x="7403528" y="1436424"/>
              <a:chExt cx="1632188" cy="821975"/>
            </a:xfrm>
          </p:grpSpPr>
          <p:sp>
            <p:nvSpPr>
              <p:cNvPr id="1054" name="Rounded Rectangle 1053"/>
              <p:cNvSpPr/>
              <p:nvPr/>
            </p:nvSpPr>
            <p:spPr>
              <a:xfrm>
                <a:off x="7403528" y="1436424"/>
                <a:ext cx="1632188" cy="82197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t>Emails</a:t>
                </a:r>
                <a:endParaRPr lang="en-US" dirty="0"/>
              </a:p>
            </p:txBody>
          </p:sp>
          <p:pic>
            <p:nvPicPr>
              <p:cNvPr id="1055" name="Picture 10" descr="C:\Users\Egidijus\Desktop\Ikonos\polygon-icons\png\96x96\mail.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69422" y="1509594"/>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66" name="Straight Connector 1065"/>
            <p:cNvCxnSpPr>
              <a:stCxn id="4" idx="0"/>
              <a:endCxn id="1054" idx="2"/>
            </p:cNvCxnSpPr>
            <p:nvPr/>
          </p:nvCxnSpPr>
          <p:spPr>
            <a:xfrm flipV="1">
              <a:off x="7389187" y="2258399"/>
              <a:ext cx="830435" cy="374219"/>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070" name="Group 1069"/>
          <p:cNvGrpSpPr/>
          <p:nvPr/>
        </p:nvGrpSpPr>
        <p:grpSpPr>
          <a:xfrm>
            <a:off x="3454860" y="3803515"/>
            <a:ext cx="3934327" cy="1583656"/>
            <a:chOff x="3454860" y="3803515"/>
            <a:chExt cx="3934327" cy="1583656"/>
          </a:xfrm>
        </p:grpSpPr>
        <p:grpSp>
          <p:nvGrpSpPr>
            <p:cNvPr id="1050" name="Group 1049"/>
            <p:cNvGrpSpPr/>
            <p:nvPr/>
          </p:nvGrpSpPr>
          <p:grpSpPr>
            <a:xfrm>
              <a:off x="3454860" y="4055176"/>
              <a:ext cx="3250740" cy="1331995"/>
              <a:chOff x="3129987" y="4007048"/>
              <a:chExt cx="3250740" cy="1331995"/>
            </a:xfrm>
          </p:grpSpPr>
          <p:sp>
            <p:nvSpPr>
              <p:cNvPr id="1048" name="Rounded Rectangle 1047"/>
              <p:cNvSpPr/>
              <p:nvPr/>
            </p:nvSpPr>
            <p:spPr>
              <a:xfrm>
                <a:off x="3129987" y="4007048"/>
                <a:ext cx="3250740" cy="133199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smtClean="0"/>
                  <a:t>Professional </a:t>
                </a:r>
                <a:r>
                  <a:rPr lang="lt-LT" dirty="0" err="1" smtClean="0"/>
                  <a:t>development</a:t>
                </a:r>
                <a:r>
                  <a:rPr lang="lt-LT" dirty="0" smtClean="0"/>
                  <a:t> </a:t>
                </a:r>
                <a:r>
                  <a:rPr lang="lt-LT" dirty="0" err="1" smtClean="0"/>
                  <a:t>programmes</a:t>
                </a:r>
                <a:endParaRPr lang="en-US" dirty="0"/>
              </a:p>
            </p:txBody>
          </p:sp>
          <p:pic>
            <p:nvPicPr>
              <p:cNvPr id="1049" name="Picture 8" descr="C:\Users\Egidijus\Desktop\Ikonos\polygon-icons\png\96x96\vector_object.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26104" y="4043144"/>
                <a:ext cx="541786"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69" name="Straight Connector 1068"/>
            <p:cNvCxnSpPr>
              <a:stCxn id="1048" idx="0"/>
              <a:endCxn id="4" idx="2"/>
            </p:cNvCxnSpPr>
            <p:nvPr/>
          </p:nvCxnSpPr>
          <p:spPr>
            <a:xfrm flipV="1">
              <a:off x="5080230" y="3803515"/>
              <a:ext cx="2308957" cy="251661"/>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073" name="Group 1072"/>
          <p:cNvGrpSpPr/>
          <p:nvPr/>
        </p:nvGrpSpPr>
        <p:grpSpPr>
          <a:xfrm>
            <a:off x="5708318" y="3803515"/>
            <a:ext cx="2869788" cy="2585254"/>
            <a:chOff x="5920779" y="3803515"/>
            <a:chExt cx="2869788" cy="2585254"/>
          </a:xfrm>
        </p:grpSpPr>
        <p:grpSp>
          <p:nvGrpSpPr>
            <p:cNvPr id="1061" name="Group 1060"/>
            <p:cNvGrpSpPr/>
            <p:nvPr/>
          </p:nvGrpSpPr>
          <p:grpSpPr>
            <a:xfrm>
              <a:off x="5920779" y="5474369"/>
              <a:ext cx="2869788" cy="914400"/>
              <a:chOff x="5920779" y="5474369"/>
              <a:chExt cx="2869788" cy="914400"/>
            </a:xfrm>
          </p:grpSpPr>
          <p:sp>
            <p:nvSpPr>
              <p:cNvPr id="1059" name="Rounded Rectangle 1058"/>
              <p:cNvSpPr/>
              <p:nvPr/>
            </p:nvSpPr>
            <p:spPr>
              <a:xfrm>
                <a:off x="5920779" y="5474369"/>
                <a:ext cx="2869788" cy="914400"/>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a:t>B</a:t>
                </a:r>
                <a:r>
                  <a:rPr lang="en-US" dirty="0" smtClean="0"/>
                  <a:t>log</a:t>
                </a:r>
                <a:r>
                  <a:rPr lang="lt-LT" dirty="0"/>
                  <a:t> </a:t>
                </a:r>
                <a:r>
                  <a:rPr lang="lt-LT" dirty="0" err="1" smtClean="0"/>
                  <a:t>posts</a:t>
                </a:r>
                <a:r>
                  <a:rPr lang="en-US" dirty="0" smtClean="0"/>
                  <a:t>, </a:t>
                </a:r>
                <a:r>
                  <a:rPr lang="lt-LT" dirty="0" err="1" smtClean="0"/>
                  <a:t>Online</a:t>
                </a:r>
                <a:r>
                  <a:rPr lang="lt-LT" dirty="0" smtClean="0"/>
                  <a:t> </a:t>
                </a:r>
                <a:r>
                  <a:rPr lang="lt-LT" dirty="0" err="1" smtClean="0"/>
                  <a:t>articles</a:t>
                </a:r>
                <a:endParaRPr lang="en-US" dirty="0"/>
              </a:p>
            </p:txBody>
          </p:sp>
          <p:pic>
            <p:nvPicPr>
              <p:cNvPr id="1060" name="Picture 11" descr="C:\Users\Egidijus\Desktop\Ikonos\polygon-icons\png\96x96\list.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58244" y="5583154"/>
                <a:ext cx="500400" cy="50040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072" name="Straight Connector 1071"/>
            <p:cNvCxnSpPr/>
            <p:nvPr/>
          </p:nvCxnSpPr>
          <p:spPr>
            <a:xfrm>
              <a:off x="7653993" y="3803515"/>
              <a:ext cx="90365" cy="167085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a:off x="7389187" y="3803515"/>
            <a:ext cx="1696291" cy="1573112"/>
            <a:chOff x="7389187" y="3803515"/>
            <a:chExt cx="1696291" cy="1573112"/>
          </a:xfrm>
        </p:grpSpPr>
        <p:grpSp>
          <p:nvGrpSpPr>
            <p:cNvPr id="12" name="Group 11"/>
            <p:cNvGrpSpPr/>
            <p:nvPr/>
          </p:nvGrpSpPr>
          <p:grpSpPr>
            <a:xfrm>
              <a:off x="7389187" y="3803515"/>
              <a:ext cx="1696291" cy="1573112"/>
              <a:chOff x="7389187" y="3803515"/>
              <a:chExt cx="1696291" cy="1573112"/>
            </a:xfrm>
          </p:grpSpPr>
          <p:sp>
            <p:nvSpPr>
              <p:cNvPr id="2" name="Rounded Rectangle 1"/>
              <p:cNvSpPr/>
              <p:nvPr/>
            </p:nvSpPr>
            <p:spPr>
              <a:xfrm>
                <a:off x="7637713" y="4065719"/>
                <a:ext cx="1447765" cy="1310908"/>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dirty="0" smtClean="0"/>
              </a:p>
              <a:p>
                <a:pPr algn="ctr"/>
                <a:endParaRPr lang="lt-LT" dirty="0"/>
              </a:p>
              <a:p>
                <a:pPr algn="ctr"/>
                <a:r>
                  <a:rPr lang="lt-LT" dirty="0" err="1" smtClean="0">
                    <a:solidFill>
                      <a:schemeClr val="bg1"/>
                    </a:solidFill>
                  </a:rPr>
                  <a:t>Incidental</a:t>
                </a:r>
                <a:r>
                  <a:rPr lang="lt-LT" dirty="0" smtClean="0">
                    <a:solidFill>
                      <a:schemeClr val="bg1"/>
                    </a:solidFill>
                  </a:rPr>
                  <a:t> </a:t>
                </a:r>
                <a:r>
                  <a:rPr lang="lt-LT" dirty="0" err="1" smtClean="0">
                    <a:solidFill>
                      <a:schemeClr val="bg1"/>
                    </a:solidFill>
                  </a:rPr>
                  <a:t>or</a:t>
                </a:r>
                <a:r>
                  <a:rPr lang="lt-LT" dirty="0" smtClean="0">
                    <a:solidFill>
                      <a:schemeClr val="bg1"/>
                    </a:solidFill>
                  </a:rPr>
                  <a:t> </a:t>
                </a:r>
                <a:r>
                  <a:rPr lang="lt-LT" dirty="0" err="1" smtClean="0">
                    <a:solidFill>
                      <a:schemeClr val="bg1"/>
                    </a:solidFill>
                  </a:rPr>
                  <a:t>informal</a:t>
                </a:r>
                <a:r>
                  <a:rPr lang="lt-LT" dirty="0" smtClean="0">
                    <a:solidFill>
                      <a:schemeClr val="bg1"/>
                    </a:solidFill>
                  </a:rPr>
                  <a:t> </a:t>
                </a:r>
                <a:r>
                  <a:rPr lang="lt-LT" dirty="0" err="1" smtClean="0">
                    <a:solidFill>
                      <a:schemeClr val="bg1"/>
                    </a:solidFill>
                  </a:rPr>
                  <a:t>learning</a:t>
                </a:r>
                <a:endParaRPr lang="en-US" dirty="0">
                  <a:solidFill>
                    <a:schemeClr val="bg1"/>
                  </a:solidFill>
                </a:endParaRPr>
              </a:p>
            </p:txBody>
          </p:sp>
          <p:cxnSp>
            <p:nvCxnSpPr>
              <p:cNvPr id="8" name="Straight Connector 7"/>
              <p:cNvCxnSpPr>
                <a:stCxn id="4" idx="2"/>
                <a:endCxn id="2" idx="0"/>
              </p:cNvCxnSpPr>
              <p:nvPr/>
            </p:nvCxnSpPr>
            <p:spPr>
              <a:xfrm>
                <a:off x="7389187" y="3803515"/>
                <a:ext cx="972409" cy="26220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pic>
          <p:nvPicPr>
            <p:cNvPr id="14" name="Picture 2" descr="C:\Users\Egidijus\Desktop\Ikonos\polygon-icons\png\96x96\megaphone.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77706" y="4127371"/>
              <a:ext cx="500400" cy="500400"/>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Rectangle 14"/>
          <p:cNvSpPr/>
          <p:nvPr/>
        </p:nvSpPr>
        <p:spPr>
          <a:xfrm>
            <a:off x="3303051" y="1137248"/>
            <a:ext cx="3947746" cy="114907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i="1" dirty="0">
                <a:solidFill>
                  <a:srgbClr val="C00000"/>
                </a:solidFill>
              </a:rPr>
              <a:t>Information Processing</a:t>
            </a:r>
            <a:r>
              <a:rPr lang="en-US" sz="1400" dirty="0">
                <a:solidFill>
                  <a:schemeClr val="tx1"/>
                </a:solidFill>
              </a:rPr>
              <a:t> – the ability to acquire, evaluate, organize, manage, and interpret information. Information Processing – the ability to acquire, evaluate, organize, </a:t>
            </a:r>
            <a:r>
              <a:rPr lang="en-US" sz="1400" dirty="0" smtClean="0">
                <a:solidFill>
                  <a:schemeClr val="tx1"/>
                </a:solidFill>
              </a:rPr>
              <a:t>manage</a:t>
            </a:r>
            <a:r>
              <a:rPr lang="lt-LT" sz="1400" dirty="0" smtClean="0">
                <a:solidFill>
                  <a:schemeClr val="tx1"/>
                </a:solidFill>
              </a:rPr>
              <a:t> </a:t>
            </a:r>
            <a:r>
              <a:rPr lang="lt-LT" sz="1400" dirty="0" err="1" smtClean="0">
                <a:solidFill>
                  <a:schemeClr val="tx1"/>
                </a:solidFill>
              </a:rPr>
              <a:t>and</a:t>
            </a:r>
            <a:r>
              <a:rPr lang="lt-LT" sz="1400" dirty="0" smtClean="0">
                <a:solidFill>
                  <a:schemeClr val="tx1"/>
                </a:solidFill>
              </a:rPr>
              <a:t> </a:t>
            </a:r>
            <a:r>
              <a:rPr lang="lt-LT" sz="1400" dirty="0" err="1" smtClean="0">
                <a:solidFill>
                  <a:schemeClr val="tx1"/>
                </a:solidFill>
              </a:rPr>
              <a:t>interpret</a:t>
            </a:r>
            <a:r>
              <a:rPr lang="lt-LT" sz="1400" dirty="0" smtClean="0">
                <a:solidFill>
                  <a:schemeClr val="tx1"/>
                </a:solidFill>
              </a:rPr>
              <a:t> </a:t>
            </a:r>
            <a:r>
              <a:rPr lang="lt-LT" sz="1400" dirty="0" err="1">
                <a:solidFill>
                  <a:schemeClr val="tx1"/>
                </a:solidFill>
              </a:rPr>
              <a:t>information</a:t>
            </a:r>
            <a:r>
              <a:rPr lang="lt-LT" sz="1400" dirty="0">
                <a:solidFill>
                  <a:schemeClr val="tx1"/>
                </a:solidFill>
              </a:rPr>
              <a:t>.</a:t>
            </a:r>
            <a:r>
              <a:rPr lang="en-US" dirty="0" smtClean="0"/>
              <a:t>interpret </a:t>
            </a:r>
            <a:r>
              <a:rPr lang="en-US" dirty="0"/>
              <a:t>information.</a:t>
            </a:r>
          </a:p>
        </p:txBody>
      </p:sp>
      <p:sp>
        <p:nvSpPr>
          <p:cNvPr id="17" name="Rectangle 16"/>
          <p:cNvSpPr/>
          <p:nvPr/>
        </p:nvSpPr>
        <p:spPr>
          <a:xfrm>
            <a:off x="2290897" y="2540463"/>
            <a:ext cx="2687453" cy="117089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i="1" dirty="0">
                <a:solidFill>
                  <a:srgbClr val="C00000"/>
                </a:solidFill>
              </a:rPr>
              <a:t>Communication</a:t>
            </a:r>
            <a:r>
              <a:rPr lang="en-US" sz="1400" dirty="0">
                <a:solidFill>
                  <a:schemeClr val="tx1"/>
                </a:solidFill>
              </a:rPr>
              <a:t> – the ability to effectively exchange ideas and information with others through oral, written, or visual means.</a:t>
            </a:r>
          </a:p>
        </p:txBody>
      </p:sp>
      <p:sp>
        <p:nvSpPr>
          <p:cNvPr id="18" name="Rectangle 17"/>
          <p:cNvSpPr/>
          <p:nvPr/>
        </p:nvSpPr>
        <p:spPr>
          <a:xfrm>
            <a:off x="2963009" y="4007173"/>
            <a:ext cx="2971800" cy="125062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i="1" dirty="0">
                <a:solidFill>
                  <a:srgbClr val="C00000"/>
                </a:solidFill>
              </a:rPr>
              <a:t>Problem-solving</a:t>
            </a:r>
            <a:r>
              <a:rPr lang="en-US" sz="1400" dirty="0">
                <a:solidFill>
                  <a:schemeClr val="tx1"/>
                </a:solidFill>
              </a:rPr>
              <a:t> – the ability to identify problems and potential causes while developing and implementing practical action plans for solutions.</a:t>
            </a:r>
          </a:p>
        </p:txBody>
      </p:sp>
      <p:sp>
        <p:nvSpPr>
          <p:cNvPr id="20" name="Rectangle 19"/>
          <p:cNvSpPr/>
          <p:nvPr/>
        </p:nvSpPr>
        <p:spPr>
          <a:xfrm>
            <a:off x="4671849" y="5328039"/>
            <a:ext cx="3192099" cy="120706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i="1" dirty="0">
                <a:solidFill>
                  <a:srgbClr val="C00000"/>
                </a:solidFill>
              </a:rPr>
              <a:t>Interpersonal Skills and Teamwork</a:t>
            </a:r>
            <a:r>
              <a:rPr lang="en-US" sz="1400" i="1" dirty="0">
                <a:solidFill>
                  <a:schemeClr val="tx1"/>
                </a:solidFill>
              </a:rPr>
              <a:t> </a:t>
            </a:r>
            <a:r>
              <a:rPr lang="en-US" sz="1400" dirty="0">
                <a:solidFill>
                  <a:schemeClr val="tx1"/>
                </a:solidFill>
              </a:rPr>
              <a:t>– the ability to work effectively with others, especially to analyze situations, establish priorities, and apply resources for solving problems or accomplishing tasks.</a:t>
            </a:r>
          </a:p>
        </p:txBody>
      </p:sp>
      <p:sp>
        <p:nvSpPr>
          <p:cNvPr id="21" name="Rectangle 20"/>
          <p:cNvSpPr/>
          <p:nvPr/>
        </p:nvSpPr>
        <p:spPr>
          <a:xfrm>
            <a:off x="363860" y="1030451"/>
            <a:ext cx="2821404" cy="436551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400" dirty="0">
                <a:solidFill>
                  <a:schemeClr val="tx1"/>
                </a:solidFill>
              </a:rPr>
              <a:t>There are the five simple informal ways that people learn in the organization using technologies: email; in-person conversations; read blog posts, online articles; search the social web using search engines (solve problems); connect with others in public social networks or in private groups or communities. These are all relatively simple and fairly inexpensive things that are used in workplace learning. </a:t>
            </a:r>
          </a:p>
          <a:p>
            <a:pPr algn="just"/>
            <a:r>
              <a:rPr lang="en-US" sz="1400" dirty="0">
                <a:solidFill>
                  <a:schemeClr val="tx1"/>
                </a:solidFill>
              </a:rPr>
              <a:t>The way that learning, particularly sight and hearing, are facilitated through modern technologies is such that the instruments and machines that we use cannot be treated simply as tools or as objects for consciousness. Technologies become extension of us.</a:t>
            </a:r>
          </a:p>
        </p:txBody>
      </p:sp>
    </p:spTree>
    <p:extLst>
      <p:ext uri="{BB962C8B-B14F-4D97-AF65-F5344CB8AC3E}">
        <p14:creationId xmlns:p14="http://schemas.microsoft.com/office/powerpoint/2010/main" val="41212546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0"/>
                                        </p:tgtEl>
                                        <p:attrNameLst>
                                          <p:attrName>style.visibility</p:attrName>
                                        </p:attrNameLst>
                                      </p:cBhvr>
                                      <p:to>
                                        <p:strVal val="visible"/>
                                      </p:to>
                                    </p:set>
                                    <p:animEffect transition="in" filter="fade">
                                      <p:cBhvr>
                                        <p:cTn id="12" dur="500"/>
                                        <p:tgtEl>
                                          <p:spTgt spid="104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5"/>
                                        </p:tgtEl>
                                      </p:cBhvr>
                                    </p:animEffect>
                                    <p:set>
                                      <p:cBhvr>
                                        <p:cTn id="22" dur="1" fill="hold">
                                          <p:stCondLst>
                                            <p:cond delay="499"/>
                                          </p:stCondLst>
                                        </p:cTn>
                                        <p:tgtEl>
                                          <p:spTgt spid="15"/>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7"/>
                                        </p:tgtEl>
                                      </p:cBhvr>
                                    </p:animEffect>
                                    <p:set>
                                      <p:cBhvr>
                                        <p:cTn id="30" dur="1" fill="hold">
                                          <p:stCondLst>
                                            <p:cond delay="499"/>
                                          </p:stCondLst>
                                        </p:cTn>
                                        <p:tgtEl>
                                          <p:spTgt spid="17"/>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18"/>
                                        </p:tgtEl>
                                      </p:cBhvr>
                                    </p:animEffect>
                                    <p:set>
                                      <p:cBhvr>
                                        <p:cTn id="38" dur="1" fill="hold">
                                          <p:stCondLst>
                                            <p:cond delay="499"/>
                                          </p:stCondLst>
                                        </p:cTn>
                                        <p:tgtEl>
                                          <p:spTgt spid="18"/>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20"/>
                                        </p:tgtEl>
                                      </p:cBhvr>
                                    </p:animEffect>
                                    <p:set>
                                      <p:cBhvr>
                                        <p:cTn id="46" dur="1" fill="hold">
                                          <p:stCondLst>
                                            <p:cond delay="499"/>
                                          </p:stCondLst>
                                        </p:cTn>
                                        <p:tgtEl>
                                          <p:spTgt spid="20"/>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1064"/>
                                        </p:tgtEl>
                                        <p:attrNameLst>
                                          <p:attrName>style.visibility</p:attrName>
                                        </p:attrNameLst>
                                      </p:cBhvr>
                                      <p:to>
                                        <p:strVal val="visible"/>
                                      </p:to>
                                    </p:set>
                                    <p:animEffect transition="in" filter="fade">
                                      <p:cBhvr>
                                        <p:cTn id="49" dur="500"/>
                                        <p:tgtEl>
                                          <p:spTgt spid="1064"/>
                                        </p:tgtEl>
                                      </p:cBhvr>
                                    </p:animEffect>
                                  </p:childTnLst>
                                </p:cTn>
                              </p:par>
                              <p:par>
                                <p:cTn id="50" presetID="10" presetClass="entr" presetSubtype="0" fill="hold" nodeType="withEffect">
                                  <p:stCondLst>
                                    <p:cond delay="0"/>
                                  </p:stCondLst>
                                  <p:childTnLst>
                                    <p:set>
                                      <p:cBhvr>
                                        <p:cTn id="51" dur="1" fill="hold">
                                          <p:stCondLst>
                                            <p:cond delay="0"/>
                                          </p:stCondLst>
                                        </p:cTn>
                                        <p:tgtEl>
                                          <p:spTgt spid="1067"/>
                                        </p:tgtEl>
                                        <p:attrNameLst>
                                          <p:attrName>style.visibility</p:attrName>
                                        </p:attrNameLst>
                                      </p:cBhvr>
                                      <p:to>
                                        <p:strVal val="visible"/>
                                      </p:to>
                                    </p:set>
                                    <p:animEffect transition="in" filter="fade">
                                      <p:cBhvr>
                                        <p:cTn id="52" dur="500"/>
                                        <p:tgtEl>
                                          <p:spTgt spid="1067"/>
                                        </p:tgtEl>
                                      </p:cBhvr>
                                    </p:animEffect>
                                  </p:childTnLst>
                                </p:cTn>
                              </p:par>
                              <p:par>
                                <p:cTn id="53" presetID="10" presetClass="entr" presetSubtype="0" fill="hold" nodeType="withEffect">
                                  <p:stCondLst>
                                    <p:cond delay="0"/>
                                  </p:stCondLst>
                                  <p:childTnLst>
                                    <p:set>
                                      <p:cBhvr>
                                        <p:cTn id="54" dur="1" fill="hold">
                                          <p:stCondLst>
                                            <p:cond delay="0"/>
                                          </p:stCondLst>
                                        </p:cTn>
                                        <p:tgtEl>
                                          <p:spTgt spid="1070"/>
                                        </p:tgtEl>
                                        <p:attrNameLst>
                                          <p:attrName>style.visibility</p:attrName>
                                        </p:attrNameLst>
                                      </p:cBhvr>
                                      <p:to>
                                        <p:strVal val="visible"/>
                                      </p:to>
                                    </p:set>
                                    <p:animEffect transition="in" filter="fade">
                                      <p:cBhvr>
                                        <p:cTn id="55" dur="500"/>
                                        <p:tgtEl>
                                          <p:spTgt spid="1070"/>
                                        </p:tgtEl>
                                      </p:cBhvr>
                                    </p:animEffect>
                                  </p:childTnLst>
                                </p:cTn>
                              </p:par>
                              <p:par>
                                <p:cTn id="56" presetID="10" presetClass="entr" presetSubtype="0" fill="hold" nodeType="withEffect">
                                  <p:stCondLst>
                                    <p:cond delay="0"/>
                                  </p:stCondLst>
                                  <p:childTnLst>
                                    <p:set>
                                      <p:cBhvr>
                                        <p:cTn id="57" dur="1" fill="hold">
                                          <p:stCondLst>
                                            <p:cond delay="0"/>
                                          </p:stCondLst>
                                        </p:cTn>
                                        <p:tgtEl>
                                          <p:spTgt spid="1073"/>
                                        </p:tgtEl>
                                        <p:attrNameLst>
                                          <p:attrName>style.visibility</p:attrName>
                                        </p:attrNameLst>
                                      </p:cBhvr>
                                      <p:to>
                                        <p:strVal val="visible"/>
                                      </p:to>
                                    </p:set>
                                    <p:animEffect transition="in" filter="fade">
                                      <p:cBhvr>
                                        <p:cTn id="58" dur="500"/>
                                        <p:tgtEl>
                                          <p:spTgt spid="1073"/>
                                        </p:tgtEl>
                                      </p:cBhvr>
                                    </p:animEffect>
                                  </p:childTnLst>
                                </p:cTn>
                              </p:par>
                              <p:par>
                                <p:cTn id="59" presetID="10" presetClass="entr" presetSubtype="0"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7" grpId="0" animBg="1"/>
      <p:bldP spid="17" grpId="1" animBg="1"/>
      <p:bldP spid="18" grpId="0" animBg="1"/>
      <p:bldP spid="18" grpId="1" animBg="1"/>
      <p:bldP spid="20" grpId="0" animBg="1"/>
      <p:bldP spid="20" grpId="1"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141999" y="973373"/>
            <a:ext cx="6630401" cy="2172230"/>
          </a:xfrm>
        </p:spPr>
        <p:txBody>
          <a:bodyPr>
            <a:noAutofit/>
          </a:bodyPr>
          <a:lstStyle/>
          <a:p>
            <a:r>
              <a:rPr lang="en-US" sz="2800" dirty="0"/>
              <a:t>Produced by </a:t>
            </a:r>
            <a:r>
              <a:rPr lang="lt-LT" sz="2800" dirty="0" smtClean="0"/>
              <a:t>Margarita </a:t>
            </a:r>
            <a:r>
              <a:rPr lang="lt-LT" sz="2800" dirty="0" err="1" smtClean="0"/>
              <a:t>Teresevičienė</a:t>
            </a:r>
            <a:r>
              <a:rPr lang="lt-LT" sz="2800" dirty="0" smtClean="0"/>
              <a:t>, Egidijus Jaras</a:t>
            </a:r>
            <a:r>
              <a:rPr lang="en-US" sz="2800" dirty="0" smtClean="0"/>
              <a:t> </a:t>
            </a:r>
            <a:r>
              <a:rPr lang="en-US" sz="2800" dirty="0"/>
              <a:t>in the framework of Erasmus+ project</a:t>
            </a:r>
            <a:br>
              <a:rPr lang="en-US" sz="2800" dirty="0"/>
            </a:br>
            <a:r>
              <a:rPr lang="en-US" sz="2800" dirty="0"/>
              <a:t>“Open Professional </a:t>
            </a:r>
            <a:r>
              <a:rPr lang="en-US" sz="2800" dirty="0" smtClean="0"/>
              <a:t>Collaboration </a:t>
            </a:r>
            <a:r>
              <a:rPr lang="en-US" sz="2800" dirty="0"/>
              <a:t>for </a:t>
            </a:r>
            <a:r>
              <a:rPr lang="en-US" sz="2800" dirty="0" smtClean="0"/>
              <a:t>Innovation”</a:t>
            </a:r>
            <a:endParaRPr lang="en-US" sz="2800" dirty="0"/>
          </a:p>
        </p:txBody>
      </p:sp>
      <p:sp>
        <p:nvSpPr>
          <p:cNvPr id="10" name="Subtitle 8"/>
          <p:cNvSpPr txBox="1">
            <a:spLocks/>
          </p:cNvSpPr>
          <p:nvPr/>
        </p:nvSpPr>
        <p:spPr>
          <a:xfrm>
            <a:off x="1141999" y="2931936"/>
            <a:ext cx="6630401" cy="1365072"/>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a:solidFill>
                  <a:schemeClr val="bg1">
                    <a:lumMod val="50000"/>
                  </a:schemeClr>
                </a:solidFill>
              </a:rPr>
              <a:t>Project No. 2014-1-LT01-KA202-000562</a:t>
            </a:r>
          </a:p>
        </p:txBody>
      </p:sp>
      <p:sp>
        <p:nvSpPr>
          <p:cNvPr id="11" name="Subtitle 8"/>
          <p:cNvSpPr txBox="1">
            <a:spLocks/>
          </p:cNvSpPr>
          <p:nvPr/>
        </p:nvSpPr>
        <p:spPr>
          <a:xfrm>
            <a:off x="1141999" y="4449408"/>
            <a:ext cx="6630401" cy="1365072"/>
          </a:xfrm>
          <a:prstGeom prst="rect">
            <a:avLst/>
          </a:prstGeom>
        </p:spPr>
        <p:txBody>
          <a:bodyPr vert="horz" lIns="91440" tIns="45720" rIns="91440" bIns="45720" rtlCol="0" anchor="ctr">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This project has been funded </a:t>
            </a:r>
            <a:r>
              <a:rPr lang="en-US" dirty="0" smtClean="0"/>
              <a:t>by Erasmus + </a:t>
            </a:r>
            <a:r>
              <a:rPr lang="en-US" dirty="0" err="1" smtClean="0"/>
              <a:t>programme</a:t>
            </a:r>
            <a:r>
              <a:rPr lang="en-US" dirty="0" smtClean="0"/>
              <a:t> of the European Union. </a:t>
            </a:r>
            <a:r>
              <a:rPr lang="en-US" dirty="0"/>
              <a:t>This </a:t>
            </a:r>
            <a:r>
              <a:rPr lang="en-US" dirty="0" smtClean="0"/>
              <a:t>OER </a:t>
            </a:r>
            <a:r>
              <a:rPr lang="en-US" dirty="0"/>
              <a:t>reflects the views only of the </a:t>
            </a:r>
            <a:r>
              <a:rPr lang="en-US" dirty="0" smtClean="0"/>
              <a:t>authors, </a:t>
            </a:r>
            <a:r>
              <a:rPr lang="en-US" dirty="0"/>
              <a:t>and the </a:t>
            </a:r>
            <a:r>
              <a:rPr lang="en-US" dirty="0" smtClean="0"/>
              <a:t>Commission </a:t>
            </a:r>
            <a:r>
              <a:rPr lang="en-US" dirty="0"/>
              <a:t>cannot be held responsible for any use which may be made of the information contained therein</a:t>
            </a:r>
            <a:r>
              <a:rPr lang="en-US" dirty="0" smtClean="0"/>
              <a:t>.</a:t>
            </a:r>
            <a:endParaRPr lang="en-US" dirty="0"/>
          </a:p>
        </p:txBody>
      </p:sp>
      <p:sp>
        <p:nvSpPr>
          <p:cNvPr id="5" name="Rectangle 4"/>
          <p:cNvSpPr/>
          <p:nvPr/>
        </p:nvSpPr>
        <p:spPr>
          <a:xfrm>
            <a:off x="3498061" y="6459865"/>
            <a:ext cx="2477774" cy="246221"/>
          </a:xfrm>
          <a:prstGeom prst="rect">
            <a:avLst/>
          </a:prstGeom>
        </p:spPr>
        <p:txBody>
          <a:bodyPr wrap="none">
            <a:spAutoFit/>
          </a:bodyPr>
          <a:lstStyle/>
          <a:p>
            <a:r>
              <a:rPr lang="en-US" sz="1000" dirty="0" smtClean="0">
                <a:solidFill>
                  <a:srgbClr val="3F404A"/>
                </a:solidFill>
                <a:latin typeface="Adobe Caslon Pro"/>
                <a:cs typeface="Adobe Caslon Pro"/>
              </a:rPr>
              <a:t>Project No. 2014-1-LT01-KA202-000562</a:t>
            </a:r>
            <a:endParaRPr lang="en-US" sz="1000" dirty="0">
              <a:solidFill>
                <a:srgbClr val="3F404A"/>
              </a:solidFill>
              <a:latin typeface="Adobe Caslon Pro"/>
              <a:cs typeface="Adobe Caslon Pro"/>
            </a:endParaRPr>
          </a:p>
        </p:txBody>
      </p:sp>
    </p:spTree>
    <p:extLst>
      <p:ext uri="{BB962C8B-B14F-4D97-AF65-F5344CB8AC3E}">
        <p14:creationId xmlns:p14="http://schemas.microsoft.com/office/powerpoint/2010/main" val="15185807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ork based learnin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518</TotalTime>
  <Words>334</Words>
  <Application>Microsoft Office PowerPoint</Application>
  <PresentationFormat>On-screen Show (4:3)</PresentationFormat>
  <Paragraphs>51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OER - Work based learning  by Margarita Teresevičienė is licensed under a Creative Commons Attribution-NonCommercial-ShareAlike 4.0 International License</vt:lpstr>
      <vt:lpstr>PowerPoint Presentation</vt:lpstr>
      <vt:lpstr>PowerPoint Presentation</vt:lpstr>
    </vt:vector>
  </TitlesOfParts>
  <Company>Vytauto Didžiojo universitetas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based learning</dc:title>
  <dc:creator>Danutė Pranckutė</dc:creator>
  <cp:lastModifiedBy>Egidijus</cp:lastModifiedBy>
  <cp:revision>48</cp:revision>
  <dcterms:created xsi:type="dcterms:W3CDTF">2015-01-05T11:41:52Z</dcterms:created>
  <dcterms:modified xsi:type="dcterms:W3CDTF">2015-11-24T09:38:05Z</dcterms:modified>
</cp:coreProperties>
</file>